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7772400" cy="10058400"/>
  <p:notesSz cx="7772400" cy="10058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2860" y="787057"/>
            <a:ext cx="4846955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sng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2860" y="2265933"/>
            <a:ext cx="5612765" cy="3228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values(%27Pfizer%27%2C%27pfizer.vac@outlook.com" TargetMode="External"/><Relationship Id="rId3" Type="http://schemas.openxmlformats.org/officeDocument/2006/relationships/hyperlink" Target="mailto:values(%27Bangovax%27%2C%27bangovax.bd@outlook.com" TargetMode="External"/><Relationship Id="rId4" Type="http://schemas.openxmlformats.org/officeDocument/2006/relationships/hyperlink" Target="mailto:values(%27Moderna%27%2C%27moderna.oxu@outlook.com" TargetMode="Externa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values(%27Sinopharm%27%2C%27sinopharm.cn@outlook.com" TargetMode="External"/><Relationship Id="rId3" Type="http://schemas.openxmlformats.org/officeDocument/2006/relationships/hyperlink" Target="mailto:values(%27Astrageneca%27%2C%27astrageneca.in@outlook.com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92910" y="2372613"/>
            <a:ext cx="4634865" cy="964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AMERICAN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INTERNATIONAL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UNIVERSITY–BANGLADESH</a:t>
            </a:r>
            <a:r>
              <a:rPr dirty="0" u="sng" sz="14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(AIUB)</a:t>
            </a:r>
            <a:endParaRPr sz="1400">
              <a:latin typeface="Calibri"/>
              <a:cs typeface="Calibri"/>
            </a:endParaRPr>
          </a:p>
          <a:p>
            <a:pPr marL="1878330" marR="1281430" indent="-585470">
              <a:lnSpc>
                <a:spcPct val="174800"/>
              </a:lnSpc>
              <a:spcBef>
                <a:spcPts val="254"/>
              </a:spcBef>
            </a:pPr>
            <a:r>
              <a:rPr dirty="0" u="sng" sz="13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INTRODUCTION </a:t>
            </a:r>
            <a:r>
              <a:rPr dirty="0" u="sng" sz="13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300" spc="-1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 spc="-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DATABASE</a:t>
            </a:r>
            <a:r>
              <a:rPr dirty="0" sz="1300" spc="-30" b="1">
                <a:latin typeface="Calibri"/>
                <a:cs typeface="Calibri"/>
              </a:rPr>
              <a:t> </a:t>
            </a:r>
            <a:r>
              <a:rPr dirty="0" u="sng" sz="13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SECTION-</a:t>
            </a:r>
            <a:r>
              <a:rPr dirty="0" u="sng" sz="1300" spc="-5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06397" y="3526663"/>
            <a:ext cx="46069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2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dirty="0" u="sng" sz="2200" spc="-4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Title</a:t>
            </a:r>
            <a:r>
              <a:rPr dirty="0" u="sng" sz="2200" spc="-4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dirty="0" u="sng" sz="22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Covid</a:t>
            </a:r>
            <a:r>
              <a:rPr dirty="0" u="sng" sz="2200" spc="-5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Vaccine</a:t>
            </a:r>
            <a:r>
              <a:rPr dirty="0" u="sng" sz="2200" spc="-6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2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Distribution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1148" y="4922646"/>
            <a:ext cx="1628139" cy="728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Submitted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to: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Times New Roman"/>
                <a:cs typeface="Times New Roman"/>
              </a:rPr>
              <a:t>Kawser</a:t>
            </a:r>
            <a:r>
              <a:rPr dirty="0" sz="1400" spc="-7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Irom</a:t>
            </a:r>
            <a:r>
              <a:rPr dirty="0" sz="1400" spc="-50" b="1"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Rushee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8768" y="6347840"/>
            <a:ext cx="10591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Submitted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dirty="0" sz="1400" spc="-25" b="1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146352" y="7590789"/>
          <a:ext cx="3600450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875"/>
                <a:gridCol w="1216660"/>
              </a:tblGrid>
              <a:tr h="30289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0" b="1">
                          <a:latin typeface="Times New Roman"/>
                          <a:cs typeface="Times New Roman"/>
                        </a:rPr>
                        <a:t>Name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5" b="1">
                          <a:latin typeface="Times New Roman"/>
                          <a:cs typeface="Times New Roman"/>
                        </a:rPr>
                        <a:t>ID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1.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b="1">
                          <a:latin typeface="Times New Roman"/>
                          <a:cs typeface="Times New Roman"/>
                        </a:rPr>
                        <a:t>Nazmul</a:t>
                      </a:r>
                      <a:r>
                        <a:rPr dirty="0" sz="1100" spc="-2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b="1">
                          <a:latin typeface="Times New Roman"/>
                          <a:cs typeface="Times New Roman"/>
                        </a:rPr>
                        <a:t>Hasan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20" b="1">
                          <a:latin typeface="Times New Roman"/>
                          <a:cs typeface="Times New Roman"/>
                        </a:rPr>
                        <a:t>Emon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21-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45829-</a:t>
                      </a:r>
                      <a:r>
                        <a:rPr dirty="0" sz="1100" spc="-50" b="1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2.</a:t>
                      </a:r>
                      <a:r>
                        <a:rPr dirty="0" sz="110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b="1">
                          <a:latin typeface="Times New Roman"/>
                          <a:cs typeface="Times New Roman"/>
                        </a:rPr>
                        <a:t>Raufull</a:t>
                      </a:r>
                      <a:r>
                        <a:rPr dirty="0" sz="1100" spc="-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b="1">
                          <a:latin typeface="Times New Roman"/>
                          <a:cs typeface="Times New Roman"/>
                        </a:rPr>
                        <a:t>Islam</a:t>
                      </a:r>
                      <a:r>
                        <a:rPr dirty="0" sz="110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20" b="1">
                          <a:latin typeface="Times New Roman"/>
                          <a:cs typeface="Times New Roman"/>
                        </a:rPr>
                        <a:t>Rauf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21-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45779-</a:t>
                      </a:r>
                      <a:r>
                        <a:rPr dirty="0" sz="1100" spc="-50" b="1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3.</a:t>
                      </a:r>
                      <a:r>
                        <a:rPr dirty="0" sz="1100" spc="2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Fatima</a:t>
                      </a:r>
                      <a:r>
                        <a:rPr dirty="0" sz="11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20" b="1">
                          <a:latin typeface="Times New Roman"/>
                          <a:cs typeface="Times New Roman"/>
                        </a:rPr>
                        <a:t>Adon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21-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45840-</a:t>
                      </a:r>
                      <a:r>
                        <a:rPr dirty="0" sz="1100" spc="-50" b="1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4.</a:t>
                      </a:r>
                      <a:r>
                        <a:rPr dirty="0" sz="1100" spc="2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Sadia</a:t>
                      </a:r>
                      <a:r>
                        <a:rPr dirty="0" sz="1100" spc="-4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Afrose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21-</a:t>
                      </a:r>
                      <a:r>
                        <a:rPr dirty="0" sz="1100" spc="-10" b="1">
                          <a:latin typeface="Times New Roman"/>
                          <a:cs typeface="Times New Roman"/>
                        </a:rPr>
                        <a:t>45820-</a:t>
                      </a:r>
                      <a:r>
                        <a:rPr dirty="0" sz="1100" spc="-50" b="1">
                          <a:latin typeface="Times New Roman"/>
                          <a:cs typeface="Times New Roman"/>
                        </a:rPr>
                        <a:t>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534" y="9144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0604" y="892810"/>
            <a:ext cx="178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6.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16354" y="892810"/>
            <a:ext cx="35312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10">
                <a:latin typeface="Calibri"/>
                <a:cs typeface="Calibri"/>
              </a:rPr>
              <a:t>,centrename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0604" y="1339341"/>
            <a:ext cx="178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7.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16354" y="1339341"/>
            <a:ext cx="17119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centrename</a:t>
            </a:r>
            <a:r>
              <a:rPr dirty="0" sz="1600" spc="-10">
                <a:latin typeface="Calibri"/>
                <a:cs typeface="Calibri"/>
              </a:rPr>
              <a:t>,address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30604" y="1788922"/>
            <a:ext cx="178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8.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16354" y="1788922"/>
            <a:ext cx="2215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eid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ephonenumber</a:t>
            </a:r>
            <a:r>
              <a:rPr dirty="0" sz="1600" spc="-10">
                <a:latin typeface="Calibri"/>
                <a:cs typeface="Calibri"/>
              </a:rPr>
              <a:t>,ename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0604" y="2235453"/>
            <a:ext cx="178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9.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16354" y="2235453"/>
            <a:ext cx="14865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30604" y="2683510"/>
            <a:ext cx="2800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10.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16354" y="2683510"/>
            <a:ext cx="590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eid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92860" y="3133470"/>
            <a:ext cx="3157220" cy="1521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35990" indent="-685800">
              <a:lnSpc>
                <a:spcPct val="100000"/>
              </a:lnSpc>
              <a:spcBef>
                <a:spcPts val="95"/>
              </a:spcBef>
              <a:buClr>
                <a:srgbClr val="2E5395"/>
              </a:buClr>
              <a:buAutoNum type="arabicPeriod" startAt="11"/>
              <a:tabLst>
                <a:tab pos="935990" algn="l"/>
              </a:tabLst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10">
                <a:latin typeface="Calibri"/>
                <a:cs typeface="Calibri"/>
              </a:rPr>
              <a:t>,pname</a:t>
            </a:r>
            <a:endParaRPr sz="1600">
              <a:latin typeface="Calibri"/>
              <a:cs typeface="Calibri"/>
            </a:endParaRPr>
          </a:p>
          <a:p>
            <a:pPr marL="504825" indent="-269875">
              <a:lnSpc>
                <a:spcPct val="100000"/>
              </a:lnSpc>
              <a:spcBef>
                <a:spcPts val="1370"/>
              </a:spcBef>
              <a:buClr>
                <a:srgbClr val="2E5395"/>
              </a:buClr>
              <a:buAutoNum type="arabicPeriod" startAt="11"/>
              <a:tabLst>
                <a:tab pos="504825" algn="l"/>
              </a:tabLst>
            </a:pP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endParaRPr sz="1600">
              <a:latin typeface="Calibri"/>
              <a:cs typeface="Calibri"/>
            </a:endParaRPr>
          </a:p>
          <a:p>
            <a:pPr marL="313055" indent="-300355">
              <a:lnSpc>
                <a:spcPct val="100000"/>
              </a:lnSpc>
              <a:spcBef>
                <a:spcPts val="1365"/>
              </a:spcBef>
              <a:buClr>
                <a:srgbClr val="2E5395"/>
              </a:buClr>
              <a:buAutoNum type="arabicPeriod" startAt="11"/>
              <a:tabLst>
                <a:tab pos="313055" algn="l"/>
              </a:tabLst>
            </a:pP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nphonenumber</a:t>
            </a:r>
            <a:r>
              <a:rPr dirty="0" sz="1600" spc="-10">
                <a:latin typeface="Calibri"/>
                <a:cs typeface="Calibri"/>
              </a:rPr>
              <a:t>,nname</a:t>
            </a:r>
            <a:endParaRPr sz="1600">
              <a:latin typeface="Calibri"/>
              <a:cs typeface="Calibri"/>
            </a:endParaRPr>
          </a:p>
          <a:p>
            <a:pPr marL="313055" indent="-300355">
              <a:lnSpc>
                <a:spcPct val="100000"/>
              </a:lnSpc>
              <a:spcBef>
                <a:spcPts val="1370"/>
              </a:spcBef>
              <a:buClr>
                <a:srgbClr val="2E5395"/>
              </a:buClr>
              <a:buAutoNum type="arabicPeriod" startAt="11"/>
              <a:tabLst>
                <a:tab pos="313055" algn="l"/>
              </a:tabLst>
            </a:pP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2860" y="5393817"/>
            <a:ext cx="1536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</a:tabLst>
            </a:pPr>
            <a:r>
              <a:rPr dirty="0" sz="1600" spc="-25">
                <a:latin typeface="Calibri"/>
                <a:cs typeface="Calibri"/>
              </a:rPr>
              <a:t>5-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Table</a:t>
            </a:r>
            <a:r>
              <a:rPr dirty="0" u="sng" sz="16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Creation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61389" y="914400"/>
            <a:ext cx="6806565" cy="7673340"/>
            <a:chOff x="961389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389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389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5411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6-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u="sng" sz="1600" spc="-6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dirty="0" u="sng" sz="1600" spc="-1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4704" y="8615933"/>
            <a:ext cx="6807200" cy="13970"/>
          </a:xfrm>
          <a:custGeom>
            <a:avLst/>
            <a:gdLst/>
            <a:ahLst/>
            <a:cxnLst/>
            <a:rect l="l" t="t" r="r" b="b"/>
            <a:pathLst>
              <a:path w="6807200" h="13970">
                <a:moveTo>
                  <a:pt x="6806895" y="0"/>
                </a:moveTo>
                <a:lnTo>
                  <a:pt x="0" y="0"/>
                </a:lnTo>
                <a:lnTo>
                  <a:pt x="0" y="13716"/>
                </a:lnTo>
                <a:lnTo>
                  <a:pt x="6806895" y="13716"/>
                </a:lnTo>
                <a:lnTo>
                  <a:pt x="6806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057" cy="38243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2880"/>
              <a:ext cx="6806057" cy="3824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8580" y="1494789"/>
            <a:ext cx="325310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4" algn="l"/>
              </a:tabLst>
            </a:pPr>
            <a:r>
              <a:rPr dirty="0" sz="1600" spc="-25" b="1">
                <a:latin typeface="Calibri"/>
                <a:cs typeface="Calibri"/>
              </a:rPr>
              <a:t>2-</a:t>
            </a:r>
            <a:r>
              <a:rPr dirty="0" sz="1600" b="1">
                <a:latin typeface="Calibri"/>
                <a:cs typeface="Calibri"/>
              </a:rPr>
              <a:t>	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dirty="0" u="sng" sz="16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Scenario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midterm.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92860" y="2743479"/>
            <a:ext cx="5972810" cy="490093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100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CASE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STUDY</a:t>
            </a:r>
            <a:endParaRPr sz="1600">
              <a:latin typeface="Calibri"/>
              <a:cs typeface="Calibri"/>
            </a:endParaRPr>
          </a:p>
          <a:p>
            <a:pPr algn="just" marL="18415" marR="86995" indent="-6350">
              <a:lnSpc>
                <a:spcPct val="110000"/>
              </a:lnSpc>
              <a:spcBef>
                <a:spcPts val="805"/>
              </a:spcBef>
            </a:pP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company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wants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record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procedure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distribution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vaccines.</a:t>
            </a:r>
            <a:endParaRPr sz="1600">
              <a:latin typeface="Calibri"/>
              <a:cs typeface="Calibri"/>
            </a:endParaRPr>
          </a:p>
          <a:p>
            <a:pPr algn="just" marL="18415" marR="338455" indent="-6350">
              <a:lnSpc>
                <a:spcPct val="110300"/>
              </a:lnSpc>
              <a:spcBef>
                <a:spcPts val="810"/>
              </a:spcBef>
            </a:pP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company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manufacture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many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vaccines.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company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is </a:t>
            </a:r>
            <a:r>
              <a:rPr dirty="0" sz="1600" spc="-10">
                <a:latin typeface="Calibri"/>
                <a:cs typeface="Calibri"/>
              </a:rPr>
              <a:t>identified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vcregno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stores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vcname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email.The </a:t>
            </a:r>
            <a:r>
              <a:rPr dirty="0" sz="1600">
                <a:latin typeface="Calibri"/>
                <a:cs typeface="Calibri"/>
              </a:rPr>
              <a:t>manufactured</a:t>
            </a:r>
            <a:r>
              <a:rPr dirty="0" sz="1600" spc="2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identified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code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expdate</a:t>
            </a:r>
            <a:endParaRPr sz="1600">
              <a:latin typeface="Calibri"/>
              <a:cs typeface="Calibri"/>
            </a:endParaRPr>
          </a:p>
          <a:p>
            <a:pPr marL="18415" marR="5080">
              <a:lnSpc>
                <a:spcPct val="110000"/>
              </a:lnSpc>
            </a:pPr>
            <a:r>
              <a:rPr dirty="0" sz="1600">
                <a:latin typeface="Calibri"/>
                <a:cs typeface="Calibri"/>
              </a:rPr>
              <a:t>,batchno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.The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distributed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many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centers.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indentified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centerregno.</a:t>
            </a:r>
            <a:r>
              <a:rPr dirty="0" sz="1600" spc="-25">
                <a:latin typeface="Calibri"/>
                <a:cs typeface="Calibri"/>
              </a:rPr>
              <a:t> The</a:t>
            </a:r>
            <a:endParaRPr sz="1600">
              <a:latin typeface="Calibri"/>
              <a:cs typeface="Calibri"/>
            </a:endParaRPr>
          </a:p>
          <a:p>
            <a:pPr marL="18415" marR="61594">
              <a:lnSpc>
                <a:spcPct val="110000"/>
              </a:lnSpc>
              <a:spcBef>
                <a:spcPts val="15"/>
              </a:spcBef>
            </a:pP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name,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phonenumber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maybe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multiple,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address.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A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many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employees.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employees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work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18415" marR="324485">
              <a:lnSpc>
                <a:spcPts val="212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35">
                <a:latin typeface="Calibri"/>
                <a:cs typeface="Calibri"/>
              </a:rPr>
              <a:t>center.The </a:t>
            </a:r>
            <a:r>
              <a:rPr dirty="0" sz="1600" spc="-10">
                <a:latin typeface="Calibri"/>
                <a:cs typeface="Calibri"/>
              </a:rPr>
              <a:t>employees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identified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empid.The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also </a:t>
            </a:r>
            <a:r>
              <a:rPr dirty="0" sz="1600" spc="-10">
                <a:latin typeface="Calibri"/>
                <a:cs typeface="Calibri"/>
              </a:rPr>
              <a:t>stores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phonenumber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multiple.Nurses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algn="just" marL="18415" marR="190500">
              <a:lnSpc>
                <a:spcPts val="211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veccine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center.Nurse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identified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nid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.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phonenumber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maybe </a:t>
            </a:r>
            <a:r>
              <a:rPr dirty="0" sz="1600">
                <a:latin typeface="Calibri"/>
                <a:cs typeface="Calibri"/>
              </a:rPr>
              <a:t>multiple</a:t>
            </a:r>
            <a:r>
              <a:rPr dirty="0" sz="1600" spc="2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stored.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get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injected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a </a:t>
            </a:r>
            <a:r>
              <a:rPr dirty="0" sz="1600">
                <a:latin typeface="Calibri"/>
                <a:cs typeface="Calibri"/>
              </a:rPr>
              <a:t>nurse.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identified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.the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also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stores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patients</a:t>
            </a:r>
            <a:endParaRPr sz="1600">
              <a:latin typeface="Calibri"/>
              <a:cs typeface="Calibri"/>
            </a:endParaRPr>
          </a:p>
          <a:p>
            <a:pPr algn="just" marL="18415" marR="128270">
              <a:lnSpc>
                <a:spcPts val="211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name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,phonenumber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maybe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multiple.The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registered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an </a:t>
            </a:r>
            <a:r>
              <a:rPr dirty="0" sz="1600" spc="-10">
                <a:latin typeface="Calibri"/>
                <a:cs typeface="Calibri"/>
              </a:rPr>
              <a:t>employee.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6565" cy="7673340"/>
            <a:chOff x="914400" y="914400"/>
            <a:chExt cx="6806565" cy="7673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6565" cy="38246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3134"/>
              <a:ext cx="6806565" cy="382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0267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</a:tabLst>
            </a:pPr>
            <a:r>
              <a:rPr dirty="0" sz="1600" spc="-25" b="1">
                <a:latin typeface="Calibri"/>
                <a:cs typeface="Calibri"/>
              </a:rPr>
              <a:t>7-</a:t>
            </a:r>
            <a:r>
              <a:rPr dirty="0" sz="1600" b="1">
                <a:latin typeface="Calibri"/>
                <a:cs typeface="Calibri"/>
              </a:rPr>
              <a:t>	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Joining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50" b="1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62527" y="892810"/>
            <a:ext cx="913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(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Equi-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968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Outer-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Join-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7931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Join-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055620"/>
            <a:ext cx="6807200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207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Non-equi-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20442"/>
            <a:ext cx="6807200" cy="38674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2369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8-</a:t>
            </a:r>
            <a:r>
              <a:rPr dirty="0" sz="1600" spc="355" b="1"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Sub-Query-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389" y="5089245"/>
            <a:ext cx="6806565" cy="38246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" y="914400"/>
            <a:ext cx="6807200" cy="7770495"/>
            <a:chOff x="914400" y="914400"/>
            <a:chExt cx="6807200" cy="7770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6805930" cy="382447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67579"/>
              <a:ext cx="6807200" cy="3917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8426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</a:tabLst>
            </a:pPr>
            <a:r>
              <a:rPr dirty="0" sz="1600" spc="-25" b="1">
                <a:latin typeface="Calibri"/>
                <a:cs typeface="Calibri"/>
              </a:rPr>
              <a:t>9-</a:t>
            </a:r>
            <a:r>
              <a:rPr dirty="0" sz="1600" b="1">
                <a:latin typeface="Calibri"/>
                <a:cs typeface="Calibri"/>
              </a:rPr>
              <a:t>	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View</a:t>
            </a:r>
            <a:r>
              <a:rPr dirty="0" u="sng" sz="1600" spc="5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47998" y="892810"/>
            <a:ext cx="1354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(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Complex</a:t>
            </a:r>
            <a:r>
              <a:rPr dirty="0" u="sng" sz="1600" spc="-9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View)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186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Simple</a:t>
            </a:r>
            <a:r>
              <a:rPr dirty="0" u="sng" sz="1600" spc="-6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View-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00" y="1181735"/>
            <a:ext cx="6807200" cy="7771130"/>
            <a:chOff x="914400" y="1181735"/>
            <a:chExt cx="6807200" cy="7771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81735"/>
              <a:ext cx="6805930" cy="3824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35550"/>
              <a:ext cx="6807200" cy="391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19519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10-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Constraaint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0" b="1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00" y="1166875"/>
            <a:ext cx="6806565" cy="7673340"/>
            <a:chOff x="914400" y="1166875"/>
            <a:chExt cx="6806565" cy="76733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166875"/>
              <a:ext cx="6806565" cy="38243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15280"/>
              <a:ext cx="6806565" cy="3824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8425" rIns="0" bIns="0" rtlCol="0" vert="horz">
            <a:spAutoFit/>
          </a:bodyPr>
          <a:lstStyle/>
          <a:p>
            <a:pPr marL="2386965">
              <a:lnSpc>
                <a:spcPct val="100000"/>
              </a:lnSpc>
              <a:spcBef>
                <a:spcPts val="775"/>
              </a:spcBef>
            </a:pPr>
            <a:r>
              <a:rPr dirty="0" spc="-10"/>
              <a:t>QUERY</a:t>
            </a: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u="none" sz="1600" b="0">
                <a:latin typeface="Calibri"/>
                <a:cs typeface="Calibri"/>
              </a:rPr>
              <a:t>GRANT</a:t>
            </a:r>
            <a:r>
              <a:rPr dirty="0" u="none" sz="1600" spc="-60" b="0">
                <a:latin typeface="Calibri"/>
                <a:cs typeface="Calibri"/>
              </a:rPr>
              <a:t> </a:t>
            </a:r>
            <a:r>
              <a:rPr dirty="0" u="none" sz="1600" b="0">
                <a:latin typeface="Calibri"/>
                <a:cs typeface="Calibri"/>
              </a:rPr>
              <a:t>create</a:t>
            </a:r>
            <a:r>
              <a:rPr dirty="0" u="none" sz="1600" spc="-60" b="0">
                <a:latin typeface="Calibri"/>
                <a:cs typeface="Calibri"/>
              </a:rPr>
              <a:t> </a:t>
            </a:r>
            <a:r>
              <a:rPr dirty="0" u="none" sz="1600" b="0">
                <a:latin typeface="Calibri"/>
                <a:cs typeface="Calibri"/>
              </a:rPr>
              <a:t>table,</a:t>
            </a:r>
            <a:r>
              <a:rPr dirty="0" u="none" sz="1600" spc="-65" b="0">
                <a:latin typeface="Calibri"/>
                <a:cs typeface="Calibri"/>
              </a:rPr>
              <a:t> </a:t>
            </a:r>
            <a:r>
              <a:rPr dirty="0" u="none" sz="1600" spc="-10" b="0">
                <a:latin typeface="Calibri"/>
                <a:cs typeface="Calibri"/>
              </a:rPr>
              <a:t>create</a:t>
            </a:r>
            <a:r>
              <a:rPr dirty="0" u="none" sz="1600" spc="-50" b="0">
                <a:latin typeface="Calibri"/>
                <a:cs typeface="Calibri"/>
              </a:rPr>
              <a:t> </a:t>
            </a:r>
            <a:r>
              <a:rPr dirty="0" u="none" sz="1600" b="0">
                <a:latin typeface="Calibri"/>
                <a:cs typeface="Calibri"/>
              </a:rPr>
              <a:t>sequence,</a:t>
            </a:r>
            <a:r>
              <a:rPr dirty="0" u="none" sz="1600" spc="-60" b="0">
                <a:latin typeface="Calibri"/>
                <a:cs typeface="Calibri"/>
              </a:rPr>
              <a:t> </a:t>
            </a:r>
            <a:r>
              <a:rPr dirty="0" u="none" sz="1600" spc="-10" b="0">
                <a:latin typeface="Calibri"/>
                <a:cs typeface="Calibri"/>
              </a:rPr>
              <a:t>create</a:t>
            </a:r>
            <a:r>
              <a:rPr dirty="0" u="none" sz="1600" spc="-55" b="0">
                <a:latin typeface="Calibri"/>
                <a:cs typeface="Calibri"/>
              </a:rPr>
              <a:t> </a:t>
            </a:r>
            <a:r>
              <a:rPr dirty="0" u="none" sz="1600" b="0">
                <a:latin typeface="Calibri"/>
                <a:cs typeface="Calibri"/>
              </a:rPr>
              <a:t>view</a:t>
            </a:r>
            <a:r>
              <a:rPr dirty="0" u="none" sz="1600" spc="-60" b="0">
                <a:latin typeface="Calibri"/>
                <a:cs typeface="Calibri"/>
              </a:rPr>
              <a:t> </a:t>
            </a:r>
            <a:r>
              <a:rPr dirty="0" u="none" sz="1600" b="0">
                <a:latin typeface="Calibri"/>
                <a:cs typeface="Calibri"/>
              </a:rPr>
              <a:t>TO</a:t>
            </a:r>
            <a:r>
              <a:rPr dirty="0" u="none" sz="1600" spc="-60" b="0">
                <a:latin typeface="Calibri"/>
                <a:cs typeface="Calibri"/>
              </a:rPr>
              <a:t> </a:t>
            </a:r>
            <a:r>
              <a:rPr dirty="0" u="none" sz="1600" spc="-10" b="0">
                <a:latin typeface="Calibri"/>
                <a:cs typeface="Calibri"/>
              </a:rPr>
              <a:t>scott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1.</a:t>
            </a:r>
          </a:p>
          <a:p>
            <a:pPr>
              <a:lnSpc>
                <a:spcPct val="100000"/>
              </a:lnSpc>
              <a:spcBef>
                <a:spcPts val="160"/>
              </a:spcBef>
            </a:pPr>
          </a:p>
          <a:p>
            <a:pPr marL="18415" marR="5080" indent="-6350">
              <a:lnSpc>
                <a:spcPct val="110400"/>
              </a:lnSpc>
              <a:spcBef>
                <a:spcPts val="5"/>
              </a:spcBef>
            </a:pPr>
            <a:r>
              <a:rPr dirty="0" spc="-10"/>
              <a:t>create</a:t>
            </a:r>
            <a:r>
              <a:rPr dirty="0" spc="-20"/>
              <a:t> </a:t>
            </a:r>
            <a:r>
              <a:rPr dirty="0"/>
              <a:t>table</a:t>
            </a:r>
            <a:r>
              <a:rPr dirty="0" spc="-20"/>
              <a:t> vcreg(vcregno</a:t>
            </a:r>
            <a:r>
              <a:rPr dirty="0" spc="-15"/>
              <a:t> </a:t>
            </a:r>
            <a:r>
              <a:rPr dirty="0" spc="-10"/>
              <a:t>number(10)constraint</a:t>
            </a:r>
            <a:r>
              <a:rPr dirty="0" spc="-15"/>
              <a:t> </a:t>
            </a:r>
            <a:r>
              <a:rPr dirty="0"/>
              <a:t>vcp</a:t>
            </a:r>
            <a:r>
              <a:rPr dirty="0" spc="-15"/>
              <a:t> </a:t>
            </a:r>
            <a:r>
              <a:rPr dirty="0"/>
              <a:t>primary</a:t>
            </a:r>
            <a:r>
              <a:rPr dirty="0" spc="-20"/>
              <a:t> key, </a:t>
            </a:r>
            <a:r>
              <a:rPr dirty="0"/>
              <a:t>vcname</a:t>
            </a:r>
            <a:r>
              <a:rPr dirty="0" spc="-30"/>
              <a:t> </a:t>
            </a:r>
            <a:r>
              <a:rPr dirty="0" spc="-10"/>
              <a:t>varchar2(20),</a:t>
            </a:r>
            <a:r>
              <a:rPr dirty="0" spc="-35"/>
              <a:t> </a:t>
            </a:r>
            <a:r>
              <a:rPr dirty="0" spc="-10"/>
              <a:t>constraint</a:t>
            </a:r>
            <a:r>
              <a:rPr dirty="0" spc="-20"/>
              <a:t> </a:t>
            </a:r>
            <a:r>
              <a:rPr dirty="0"/>
              <a:t>fky</a:t>
            </a:r>
            <a:r>
              <a:rPr dirty="0" spc="-35"/>
              <a:t> </a:t>
            </a:r>
            <a:r>
              <a:rPr dirty="0" spc="-10"/>
              <a:t>foreign</a:t>
            </a:r>
            <a:r>
              <a:rPr dirty="0" spc="-30"/>
              <a:t> </a:t>
            </a:r>
            <a:r>
              <a:rPr dirty="0" spc="-10"/>
              <a:t>key(vcname)</a:t>
            </a:r>
            <a:r>
              <a:rPr dirty="0" spc="-30"/>
              <a:t> </a:t>
            </a:r>
            <a:r>
              <a:rPr dirty="0" spc="-10"/>
              <a:t>references vcompany(vcname));</a:t>
            </a:r>
          </a:p>
          <a:p>
            <a:pPr marL="18415" marR="1943100" indent="-6350">
              <a:lnSpc>
                <a:spcPct val="110200"/>
              </a:lnSpc>
              <a:spcBef>
                <a:spcPts val="5"/>
              </a:spcBef>
            </a:pPr>
            <a:r>
              <a:rPr dirty="0"/>
              <a:t>insert</a:t>
            </a:r>
            <a:r>
              <a:rPr dirty="0" spc="-35"/>
              <a:t> </a:t>
            </a:r>
            <a:r>
              <a:rPr dirty="0"/>
              <a:t>into</a:t>
            </a:r>
            <a:r>
              <a:rPr dirty="0" spc="-40"/>
              <a:t> </a:t>
            </a:r>
            <a:r>
              <a:rPr dirty="0"/>
              <a:t>vcreg</a:t>
            </a:r>
            <a:r>
              <a:rPr dirty="0" spc="-40"/>
              <a:t> </a:t>
            </a:r>
            <a:r>
              <a:rPr dirty="0"/>
              <a:t>values</a:t>
            </a:r>
            <a:r>
              <a:rPr dirty="0" spc="-40"/>
              <a:t> </a:t>
            </a:r>
            <a:r>
              <a:rPr dirty="0" spc="-10"/>
              <a:t>(1111,'Pfizer');</a:t>
            </a:r>
            <a:r>
              <a:rPr dirty="0" spc="-40"/>
              <a:t> </a:t>
            </a:r>
            <a:r>
              <a:rPr dirty="0" spc="-10"/>
              <a:t>insert </a:t>
            </a:r>
            <a:r>
              <a:rPr dirty="0"/>
              <a:t>into</a:t>
            </a:r>
            <a:r>
              <a:rPr dirty="0" spc="-30"/>
              <a:t> </a:t>
            </a:r>
            <a:r>
              <a:rPr dirty="0" spc="-10"/>
              <a:t>vcreg</a:t>
            </a:r>
            <a:r>
              <a:rPr dirty="0" spc="-25"/>
              <a:t> </a:t>
            </a:r>
            <a:r>
              <a:rPr dirty="0" spc="-10"/>
              <a:t>values(1112,'Bangovax');</a:t>
            </a:r>
            <a:r>
              <a:rPr dirty="0" spc="-25"/>
              <a:t> </a:t>
            </a:r>
            <a:r>
              <a:rPr dirty="0" spc="-10"/>
              <a:t>insert </a:t>
            </a:r>
            <a:r>
              <a:rPr dirty="0"/>
              <a:t>into</a:t>
            </a:r>
            <a:r>
              <a:rPr dirty="0" spc="-5"/>
              <a:t> </a:t>
            </a:r>
            <a:r>
              <a:rPr dirty="0" spc="-10"/>
              <a:t>vcreg</a:t>
            </a:r>
            <a:r>
              <a:rPr dirty="0"/>
              <a:t> </a:t>
            </a:r>
            <a:r>
              <a:rPr dirty="0" spc="-10"/>
              <a:t>values(1113,'Moderna');</a:t>
            </a:r>
            <a:r>
              <a:rPr dirty="0" spc="-5"/>
              <a:t> </a:t>
            </a:r>
            <a:r>
              <a:rPr dirty="0" spc="-10"/>
              <a:t>insert </a:t>
            </a:r>
            <a:r>
              <a:rPr dirty="0"/>
              <a:t>into</a:t>
            </a:r>
            <a:r>
              <a:rPr dirty="0" spc="-50"/>
              <a:t> </a:t>
            </a:r>
            <a:r>
              <a:rPr dirty="0" spc="-10"/>
              <a:t>vcreg</a:t>
            </a:r>
            <a:r>
              <a:rPr dirty="0" spc="-50"/>
              <a:t> </a:t>
            </a:r>
            <a:r>
              <a:rPr dirty="0" spc="-10"/>
              <a:t>values(1114,'Sinopharm');</a:t>
            </a: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/>
              <a:t>insert</a:t>
            </a:r>
            <a:r>
              <a:rPr dirty="0" spc="-60"/>
              <a:t> </a:t>
            </a:r>
            <a:r>
              <a:rPr dirty="0"/>
              <a:t>into</a:t>
            </a:r>
            <a:r>
              <a:rPr dirty="0" spc="-60"/>
              <a:t> </a:t>
            </a:r>
            <a:r>
              <a:rPr dirty="0"/>
              <a:t>vcreg</a:t>
            </a:r>
            <a:r>
              <a:rPr dirty="0" spc="-60"/>
              <a:t> </a:t>
            </a:r>
            <a:r>
              <a:rPr dirty="0" spc="-10"/>
              <a:t>values(1115,'Astrageneca');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</a:p>
          <a:p>
            <a:pPr marL="12700">
              <a:lnSpc>
                <a:spcPct val="100000"/>
              </a:lnSpc>
            </a:pPr>
            <a:r>
              <a:rPr dirty="0"/>
              <a:t>drop</a:t>
            </a:r>
            <a:r>
              <a:rPr dirty="0" spc="-55"/>
              <a:t> </a:t>
            </a:r>
            <a:r>
              <a:rPr dirty="0"/>
              <a:t>table</a:t>
            </a:r>
            <a:r>
              <a:rPr dirty="0" spc="-50"/>
              <a:t> </a:t>
            </a:r>
            <a:r>
              <a:rPr dirty="0" spc="-20"/>
              <a:t>vcreg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92860" y="6274079"/>
            <a:ext cx="5820410" cy="2715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16170">
              <a:lnSpc>
                <a:spcPct val="1106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vcreg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5">
                <a:latin typeface="Calibri"/>
                <a:cs typeface="Calibri"/>
              </a:rPr>
              <a:t>2.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600">
              <a:latin typeface="Calibri"/>
              <a:cs typeface="Calibri"/>
            </a:endParaRPr>
          </a:p>
          <a:p>
            <a:pPr marL="18415" marR="137160" indent="-6350">
              <a:lnSpc>
                <a:spcPct val="1106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vcompany(vcname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varchar2(15)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vcop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primary </a:t>
            </a:r>
            <a:r>
              <a:rPr dirty="0" sz="1600" spc="-45">
                <a:latin typeface="Calibri"/>
                <a:cs typeface="Calibri"/>
              </a:rPr>
              <a:t>key,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email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varchar2(32));</a:t>
            </a:r>
            <a:endParaRPr sz="1600">
              <a:latin typeface="Calibri"/>
              <a:cs typeface="Calibri"/>
            </a:endParaRPr>
          </a:p>
          <a:p>
            <a:pPr marL="18415" indent="-6350">
              <a:lnSpc>
                <a:spcPct val="100000"/>
              </a:lnSpc>
              <a:spcBef>
                <a:spcPts val="19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  <a:hlinkClick r:id="rId2"/>
              </a:rPr>
              <a:t>values('Pfizer','pfizer.vac@outlook.com');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</a:t>
            </a:r>
            <a:endParaRPr sz="1600">
              <a:latin typeface="Calibri"/>
              <a:cs typeface="Calibri"/>
            </a:endParaRPr>
          </a:p>
          <a:p>
            <a:pPr marL="18415" marR="5080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  <a:hlinkClick r:id="rId3"/>
              </a:rPr>
              <a:t>values('Bangovax','bangovax.bd@outlook.com');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  <a:hlinkClick r:id="rId4"/>
              </a:rPr>
              <a:t>values('Moderna','moderna.oxu@outlook.com');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882640" cy="809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422275">
              <a:lnSpc>
                <a:spcPct val="11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  <a:hlinkClick r:id="rId2"/>
              </a:rPr>
              <a:t>values('Sinopharm','sinopharm.cn@outlook.com');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204"/>
              </a:spcBef>
            </a:pPr>
            <a:r>
              <a:rPr dirty="0" sz="1600" spc="-10">
                <a:latin typeface="Calibri"/>
                <a:cs typeface="Calibri"/>
                <a:hlinkClick r:id="rId3"/>
              </a:rPr>
              <a:t>values('Astrageneca','astrageneca.in@outlook.com');</a:t>
            </a:r>
            <a:endParaRPr sz="1600">
              <a:latin typeface="Calibri"/>
              <a:cs typeface="Calibri"/>
            </a:endParaRPr>
          </a:p>
          <a:p>
            <a:pPr marL="12700" marR="4123054">
              <a:lnSpc>
                <a:spcPct val="220600"/>
              </a:lnSpc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3.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600">
              <a:latin typeface="Calibri"/>
              <a:cs typeface="Calibri"/>
            </a:endParaRPr>
          </a:p>
          <a:p>
            <a:pPr marL="18415" marR="529590" indent="-6350">
              <a:lnSpc>
                <a:spcPct val="1102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vaccine(code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number(12)constraint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key, </a:t>
            </a:r>
            <a:r>
              <a:rPr dirty="0" sz="1600">
                <a:latin typeface="Calibri"/>
                <a:cs typeface="Calibri"/>
              </a:rPr>
              <a:t>vname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varchar2(15),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varchar2(20),constraint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fkb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foreign key(batchno)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references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vbatchno(batchno));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values(33345,'Pfizer','543a21');</a:t>
            </a:r>
            <a:r>
              <a:rPr dirty="0" sz="1600">
                <a:latin typeface="Calibri"/>
                <a:cs typeface="Calibri"/>
              </a:rPr>
              <a:t> insert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 </a:t>
            </a:r>
            <a:r>
              <a:rPr dirty="0" sz="1600" spc="-10">
                <a:latin typeface="Calibri"/>
                <a:cs typeface="Calibri"/>
              </a:rPr>
              <a:t>vaccine</a:t>
            </a:r>
            <a:endParaRPr sz="1600">
              <a:latin typeface="Calibri"/>
              <a:cs typeface="Calibri"/>
            </a:endParaRPr>
          </a:p>
          <a:p>
            <a:pPr marL="18415" marR="1299210">
              <a:lnSpc>
                <a:spcPct val="110200"/>
              </a:lnSpc>
              <a:spcBef>
                <a:spcPts val="10"/>
              </a:spcBef>
            </a:pPr>
            <a:r>
              <a:rPr dirty="0" sz="1600" spc="-10">
                <a:latin typeface="Calibri"/>
                <a:cs typeface="Calibri"/>
              </a:rPr>
              <a:t>values(12758,'Bangovax','f12kd5');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values(78723,'Moderna','12dqe2');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values(45345,'Sinopharm','qq234a');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values(99321,'Astrageneca','p0294v');</a:t>
            </a:r>
            <a:endParaRPr sz="1600">
              <a:latin typeface="Calibri"/>
              <a:cs typeface="Calibri"/>
            </a:endParaRPr>
          </a:p>
          <a:p>
            <a:pPr marL="12700" marR="4353560">
              <a:lnSpc>
                <a:spcPct val="22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4.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6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vbatchno(batchno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varchar2(20)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key, </a:t>
            </a:r>
            <a:r>
              <a:rPr dirty="0" sz="1600">
                <a:latin typeface="Calibri"/>
                <a:cs typeface="Calibri"/>
              </a:rPr>
              <a:t>expdate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date);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vbatchno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values('543a21',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'20-</a:t>
            </a:r>
            <a:r>
              <a:rPr dirty="0" sz="1600" spc="-10">
                <a:latin typeface="Calibri"/>
                <a:cs typeface="Calibri"/>
              </a:rPr>
              <a:t>Jan-2023');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695950" cy="8091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1330960" indent="-6350">
              <a:lnSpc>
                <a:spcPct val="11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vbatchno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values('f12kd5',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'10-</a:t>
            </a:r>
            <a:r>
              <a:rPr dirty="0" sz="1600" spc="-25">
                <a:latin typeface="Calibri"/>
                <a:cs typeface="Calibri"/>
              </a:rPr>
              <a:t>Mar-</a:t>
            </a:r>
            <a:r>
              <a:rPr dirty="0" sz="1600" spc="-10">
                <a:latin typeface="Calibri"/>
                <a:cs typeface="Calibri"/>
              </a:rPr>
              <a:t>2023');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vbatchno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values('12dqe2', '17-</a:t>
            </a:r>
            <a:r>
              <a:rPr dirty="0" sz="1600" spc="-20">
                <a:latin typeface="Calibri"/>
                <a:cs typeface="Calibri"/>
              </a:rPr>
              <a:t>Feb-</a:t>
            </a:r>
            <a:r>
              <a:rPr dirty="0" sz="1600" spc="-10">
                <a:latin typeface="Calibri"/>
                <a:cs typeface="Calibri"/>
              </a:rPr>
              <a:t>2023');</a:t>
            </a:r>
            <a:endParaRPr sz="1600">
              <a:latin typeface="Calibri"/>
              <a:cs typeface="Calibri"/>
            </a:endParaRPr>
          </a:p>
          <a:p>
            <a:pPr marL="18415" marR="948690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vbatchno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values('qq234a',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'6-</a:t>
            </a:r>
            <a:r>
              <a:rPr dirty="0" sz="1600">
                <a:latin typeface="Calibri"/>
                <a:cs typeface="Calibri"/>
              </a:rPr>
              <a:t>Jan-2023');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vbatchno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values('p0294v',</a:t>
            </a:r>
            <a:r>
              <a:rPr dirty="0" sz="1600">
                <a:latin typeface="Calibri"/>
                <a:cs typeface="Calibri"/>
              </a:rPr>
              <a:t> '11-</a:t>
            </a:r>
            <a:r>
              <a:rPr dirty="0" sz="1600" spc="-25">
                <a:latin typeface="Calibri"/>
                <a:cs typeface="Calibri"/>
              </a:rPr>
              <a:t>Oct-</a:t>
            </a:r>
            <a:r>
              <a:rPr dirty="0" sz="1600" spc="-10">
                <a:latin typeface="Calibri"/>
                <a:cs typeface="Calibri"/>
              </a:rPr>
              <a:t>2023');</a:t>
            </a:r>
            <a:endParaRPr sz="1600">
              <a:latin typeface="Calibri"/>
              <a:cs typeface="Calibri"/>
            </a:endParaRPr>
          </a:p>
          <a:p>
            <a:pPr marL="12700" marR="4013200">
              <a:lnSpc>
                <a:spcPts val="4250"/>
              </a:lnSpc>
              <a:spcBef>
                <a:spcPts val="505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vbatchno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vbatchno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5">
                <a:latin typeface="Calibri"/>
                <a:cs typeface="Calibri"/>
              </a:rPr>
              <a:t>5.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>
              <a:latin typeface="Calibri"/>
              <a:cs typeface="Calibri"/>
            </a:endParaRPr>
          </a:p>
          <a:p>
            <a:pPr marL="18415" marR="148590" indent="-6350">
              <a:lnSpc>
                <a:spcPct val="1100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vcode(vcregno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code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number(12),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primary key(vcregno,code));</a:t>
            </a:r>
            <a:endParaRPr sz="1600">
              <a:latin typeface="Calibri"/>
              <a:cs typeface="Calibri"/>
            </a:endParaRPr>
          </a:p>
          <a:p>
            <a:pPr marL="18415" marR="2058670" indent="-6350">
              <a:lnSpc>
                <a:spcPct val="1102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vcode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values(1111,33345);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vcode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values(1112,12758);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vcode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values(1113,78723);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into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vcode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values(1114,45345);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into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vcode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values(1115,99321);</a:t>
            </a:r>
            <a:endParaRPr sz="1600">
              <a:latin typeface="Calibri"/>
              <a:cs typeface="Calibri"/>
            </a:endParaRPr>
          </a:p>
          <a:p>
            <a:pPr marL="12700" marR="4290060">
              <a:lnSpc>
                <a:spcPct val="220000"/>
              </a:lnSpc>
              <a:spcBef>
                <a:spcPts val="25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vcode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6.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3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centerreg(centerregno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number(12),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cphno </a:t>
            </a:r>
            <a:r>
              <a:rPr dirty="0" sz="1600" spc="-10">
                <a:latin typeface="Calibri"/>
                <a:cs typeface="Calibri"/>
              </a:rPr>
              <a:t>varchar2(11),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key(centerregno,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cphno),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cname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varchar(25),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fkc </a:t>
            </a:r>
            <a:r>
              <a:rPr dirty="0" sz="1600" spc="-10">
                <a:latin typeface="Calibri"/>
                <a:cs typeface="Calibri"/>
              </a:rPr>
              <a:t>foreign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key(cname) </a:t>
            </a:r>
            <a:r>
              <a:rPr dirty="0" sz="1600" spc="-20">
                <a:latin typeface="Calibri"/>
                <a:cs typeface="Calibri"/>
              </a:rPr>
              <a:t>references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center(cname));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544185" cy="75539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" marR="295275" indent="-6350">
              <a:lnSpc>
                <a:spcPct val="1102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values(2221,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'01939422321','Kurmitola');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 values(2222,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'01431022352','CMH'); 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values(2223,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'01845422309','Rajarbagh');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values(2224,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'01739422908','Kushtia');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values(2225,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'01339424567','Gazipur');</a:t>
            </a:r>
            <a:endParaRPr sz="1600">
              <a:latin typeface="Calibri"/>
              <a:cs typeface="Calibri"/>
            </a:endParaRPr>
          </a:p>
          <a:p>
            <a:pPr marL="12700" marR="3832225">
              <a:lnSpc>
                <a:spcPct val="2202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7.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0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center(cname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varchar2(25)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cnk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key, </a:t>
            </a:r>
            <a:r>
              <a:rPr dirty="0" sz="1600">
                <a:latin typeface="Calibri"/>
                <a:cs typeface="Calibri"/>
              </a:rPr>
              <a:t>address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varchar2(30));</a:t>
            </a:r>
            <a:endParaRPr sz="1600">
              <a:latin typeface="Calibri"/>
              <a:cs typeface="Calibri"/>
            </a:endParaRPr>
          </a:p>
          <a:p>
            <a:pPr marL="18415" marR="743585" indent="-6350">
              <a:lnSpc>
                <a:spcPct val="1102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values('Kurmitola',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'Ka/124,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Kurmitola');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('CMH',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'12/a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Cantonment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Area');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('Rajarbagh',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'127/ga,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Jatrabari');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center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('Kushtia',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'1/a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Amlapara');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('Gazipur',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'16/3,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DUET');</a:t>
            </a:r>
            <a:endParaRPr sz="1600">
              <a:latin typeface="Calibri"/>
              <a:cs typeface="Calibri"/>
            </a:endParaRPr>
          </a:p>
          <a:p>
            <a:pPr marL="12700" marR="4097020">
              <a:lnSpc>
                <a:spcPts val="4240"/>
              </a:lnSpc>
              <a:spcBef>
                <a:spcPts val="509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8.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899150" cy="809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88265" indent="-6350">
              <a:lnSpc>
                <a:spcPct val="11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employee(empid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ephno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varchar2(11),ename varchar2(20),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key(empid,ephno));</a:t>
            </a: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values(7771,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'01882512441','Fatima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Adon');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employee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values(7772,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'01793414256','Sadia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Afrose');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</a:t>
            </a:r>
            <a:endParaRPr sz="1600">
              <a:latin typeface="Calibri"/>
              <a:cs typeface="Calibri"/>
            </a:endParaRPr>
          </a:p>
          <a:p>
            <a:pPr marL="18415" marR="146685">
              <a:lnSpc>
                <a:spcPct val="110000"/>
              </a:lnSpc>
              <a:spcBef>
                <a:spcPts val="15"/>
              </a:spcBef>
            </a:pPr>
            <a:r>
              <a:rPr dirty="0" sz="1600">
                <a:latin typeface="Calibri"/>
                <a:cs typeface="Calibri"/>
              </a:rPr>
              <a:t>employee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values(7773,'01874984270',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'Rauf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Isalm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Shuvo');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employee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values(7774,'01866205717',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'Nazmul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Hasan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Emon');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>
                <a:latin typeface="Calibri"/>
                <a:cs typeface="Calibri"/>
              </a:rPr>
              <a:t>insert into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values(7775,'01634234234','Sakib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Zaman');</a:t>
            </a:r>
            <a:endParaRPr sz="1600">
              <a:latin typeface="Calibri"/>
              <a:cs typeface="Calibri"/>
            </a:endParaRPr>
          </a:p>
          <a:p>
            <a:pPr marL="12700" marR="4167504">
              <a:lnSpc>
                <a:spcPct val="2206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5">
                <a:latin typeface="Calibri"/>
                <a:cs typeface="Calibri"/>
              </a:rPr>
              <a:t>9.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600">
              <a:latin typeface="Calibri"/>
              <a:cs typeface="Calibri"/>
            </a:endParaRPr>
          </a:p>
          <a:p>
            <a:pPr marL="18415" marR="203200" indent="-6350">
              <a:lnSpc>
                <a:spcPct val="1101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centeremp(centerregno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number(12),empid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number(10),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key(centerregno,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empid));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</a:t>
            </a:r>
            <a:endParaRPr sz="1600">
              <a:latin typeface="Calibri"/>
              <a:cs typeface="Calibri"/>
            </a:endParaRPr>
          </a:p>
          <a:p>
            <a:pPr marL="18415" marR="335280">
              <a:lnSpc>
                <a:spcPts val="212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values(2221,7771);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10">
                <a:latin typeface="Calibri"/>
                <a:cs typeface="Calibri"/>
              </a:rPr>
              <a:t> centeremp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values(2222,7772); 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values(2223,7773);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90"/>
              </a:spcBef>
            </a:pPr>
            <a:r>
              <a:rPr dirty="0" sz="1600" spc="-10">
                <a:latin typeface="Calibri"/>
                <a:cs typeface="Calibri"/>
              </a:rPr>
              <a:t>values(2224,7774);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values(2225,7775);</a:t>
            </a:r>
            <a:endParaRPr sz="1600">
              <a:latin typeface="Calibri"/>
              <a:cs typeface="Calibri"/>
            </a:endParaRPr>
          </a:p>
          <a:p>
            <a:pPr marL="12700" marR="4085590">
              <a:lnSpc>
                <a:spcPts val="4240"/>
              </a:lnSpc>
              <a:spcBef>
                <a:spcPts val="509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centeremp;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10.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600">
              <a:latin typeface="Calibri"/>
              <a:cs typeface="Calibri"/>
            </a:endParaRPr>
          </a:p>
          <a:p>
            <a:pPr marL="18415" marR="483870" indent="-6350">
              <a:lnSpc>
                <a:spcPct val="1106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register(empid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primary key(empid,pid));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647055" cy="8093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" marR="1975485" indent="-6350">
              <a:lnSpc>
                <a:spcPct val="1103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values(7771,4441);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values(7772,4442);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 spc="-10">
                <a:latin typeface="Calibri"/>
                <a:cs typeface="Calibri"/>
              </a:rPr>
              <a:t>register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values(7773,4443);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</a:t>
            </a:r>
            <a:endParaRPr sz="1600">
              <a:latin typeface="Calibri"/>
              <a:cs typeface="Calibri"/>
            </a:endParaRPr>
          </a:p>
          <a:p>
            <a:pPr marL="18415" marR="2488565">
              <a:lnSpc>
                <a:spcPct val="110000"/>
              </a:lnSpc>
            </a:pPr>
            <a:r>
              <a:rPr dirty="0" sz="1600" spc="-10">
                <a:latin typeface="Calibri"/>
                <a:cs typeface="Calibri"/>
              </a:rPr>
              <a:t>register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values(7774,4444);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 spc="-10">
                <a:latin typeface="Calibri"/>
                <a:cs typeface="Calibri"/>
              </a:rPr>
              <a:t>register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values(7775,4445);</a:t>
            </a:r>
            <a:endParaRPr sz="1600">
              <a:latin typeface="Calibri"/>
              <a:cs typeface="Calibri"/>
            </a:endParaRPr>
          </a:p>
          <a:p>
            <a:pPr marL="12700" marR="4103370">
              <a:lnSpc>
                <a:spcPct val="2208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register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11.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600">
              <a:latin typeface="Calibri"/>
              <a:cs typeface="Calibri"/>
            </a:endParaRPr>
          </a:p>
          <a:p>
            <a:pPr marL="18415" marR="311785" indent="-6350">
              <a:lnSpc>
                <a:spcPct val="1100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patient(pid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number(10),pname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varchar2(32),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pphno varchar2(11),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key(pid,pphno));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values(4441,'Shahruk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Khan',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'01983443431');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 </a:t>
            </a:r>
            <a:r>
              <a:rPr dirty="0" sz="1600" spc="-10">
                <a:latin typeface="Calibri"/>
                <a:cs typeface="Calibri"/>
              </a:rPr>
              <a:t>values(4442,'Shakib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Khan',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'01382233438');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</a:t>
            </a:r>
            <a:endParaRPr sz="1600">
              <a:latin typeface="Calibri"/>
              <a:cs typeface="Calibri"/>
            </a:endParaRPr>
          </a:p>
          <a:p>
            <a:pPr marL="18415" marR="140335">
              <a:lnSpc>
                <a:spcPct val="110000"/>
              </a:lnSpc>
              <a:spcBef>
                <a:spcPts val="15"/>
              </a:spcBef>
            </a:pP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patient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values(4443,'Saif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Ali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Khan',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'01883443845');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patient </a:t>
            </a:r>
            <a:r>
              <a:rPr dirty="0" sz="1600" spc="-10">
                <a:latin typeface="Calibri"/>
                <a:cs typeface="Calibri"/>
              </a:rPr>
              <a:t>values(4444,'Salman</a:t>
            </a:r>
            <a:r>
              <a:rPr dirty="0" sz="1600">
                <a:latin typeface="Calibri"/>
                <a:cs typeface="Calibri"/>
              </a:rPr>
              <a:t> Khan', </a:t>
            </a:r>
            <a:r>
              <a:rPr dirty="0" sz="1600" spc="-10">
                <a:latin typeface="Calibri"/>
                <a:cs typeface="Calibri"/>
              </a:rPr>
              <a:t>'01183783436');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patient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values(4445,'Amir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Khan',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'01483444551');</a:t>
            </a:r>
            <a:endParaRPr sz="1600">
              <a:latin typeface="Calibri"/>
              <a:cs typeface="Calibri"/>
            </a:endParaRPr>
          </a:p>
          <a:p>
            <a:pPr marL="12700" marR="4141470">
              <a:lnSpc>
                <a:spcPct val="220600"/>
              </a:lnSpc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5">
                <a:latin typeface="Calibri"/>
                <a:cs typeface="Calibri"/>
              </a:rPr>
              <a:t>12.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>
              <a:latin typeface="Calibri"/>
              <a:cs typeface="Calibri"/>
            </a:endParaRPr>
          </a:p>
          <a:p>
            <a:pPr marL="18415" marR="664845" indent="-6350">
              <a:lnSpc>
                <a:spcPct val="1100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inject(nid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primary key(nid,pid));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7432" y="1951989"/>
            <a:ext cx="19970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3-</a:t>
            </a:r>
            <a:r>
              <a:rPr dirty="0" sz="1400" spc="400" b="1">
                <a:latin typeface="Calibri"/>
                <a:cs typeface="Calibri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Midtrem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739" y="3220847"/>
            <a:ext cx="6804659" cy="50647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553710" cy="75539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" marR="2051050" indent="-6350">
              <a:lnSpc>
                <a:spcPct val="1102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values(8881,4441);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values(8882,4442);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into </a:t>
            </a:r>
            <a:r>
              <a:rPr dirty="0" sz="1600">
                <a:latin typeface="Calibri"/>
                <a:cs typeface="Calibri"/>
              </a:rPr>
              <a:t>inject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values(8883,4443);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inject values(8884,4444);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values(8885,4445);</a:t>
            </a:r>
            <a:endParaRPr sz="1600">
              <a:latin typeface="Calibri"/>
              <a:cs typeface="Calibri"/>
            </a:endParaRPr>
          </a:p>
          <a:p>
            <a:pPr marL="12700" marR="4180840">
              <a:lnSpc>
                <a:spcPts val="4240"/>
              </a:lnSpc>
              <a:spcBef>
                <a:spcPts val="525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inject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inject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13.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>
              <a:latin typeface="Calibri"/>
              <a:cs typeface="Calibri"/>
            </a:endParaRPr>
          </a:p>
          <a:p>
            <a:pPr marL="18415" marR="393700" indent="-6350">
              <a:lnSpc>
                <a:spcPct val="1100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nurse(nid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number(10),nname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varchar2(32),nphno varchar2(11),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primary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key(nid,nphno));</a:t>
            </a:r>
            <a:endParaRPr sz="1600">
              <a:latin typeface="Calibri"/>
              <a:cs typeface="Calibri"/>
            </a:endParaRPr>
          </a:p>
          <a:p>
            <a:pPr marL="18415" marR="260350" indent="-6350">
              <a:lnSpc>
                <a:spcPct val="1101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values(8881,'Rohima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Akter',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'01987651481');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values(8882,'Sharmin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Begum',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'01889818739');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values(8883,'Rokeya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Islam',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'01353423484');</a:t>
            </a:r>
            <a:endParaRPr sz="1600">
              <a:latin typeface="Calibri"/>
              <a:cs typeface="Calibri"/>
            </a:endParaRPr>
          </a:p>
          <a:p>
            <a:pPr marL="18415" marR="5080">
              <a:lnSpc>
                <a:spcPct val="110000"/>
              </a:lnSpc>
              <a:spcBef>
                <a:spcPts val="15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values(8884,'Antara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Akter',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'01787651245');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values(8885,'Bilkish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Begum',</a:t>
            </a:r>
            <a:r>
              <a:rPr dirty="0" sz="1600" spc="-10">
                <a:latin typeface="Calibri"/>
                <a:cs typeface="Calibri"/>
              </a:rPr>
              <a:t> '01487624341');</a:t>
            </a:r>
            <a:endParaRPr sz="1600">
              <a:latin typeface="Calibri"/>
              <a:cs typeface="Calibri"/>
            </a:endParaRPr>
          </a:p>
          <a:p>
            <a:pPr marL="12700" marR="4175125">
              <a:lnSpc>
                <a:spcPts val="4240"/>
              </a:lnSpc>
              <a:spcBef>
                <a:spcPts val="509"/>
              </a:spcBef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nurse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ts val="1595"/>
              </a:lnSpc>
            </a:pPr>
            <a:r>
              <a:rPr dirty="0" sz="1600" spc="-10">
                <a:latin typeface="Calibri"/>
                <a:cs typeface="Calibri"/>
              </a:rPr>
              <a:t>nurse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14.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67816"/>
            <a:ext cx="5855970" cy="325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6350">
              <a:lnSpc>
                <a:spcPct val="11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service(centerregno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nid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number(10),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primary </a:t>
            </a:r>
            <a:r>
              <a:rPr dirty="0" sz="1600" spc="-20">
                <a:latin typeface="Calibri"/>
                <a:cs typeface="Calibri"/>
              </a:rPr>
              <a:t>key(centerregno,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nid));</a:t>
            </a:r>
            <a:endParaRPr sz="1600">
              <a:latin typeface="Calibri"/>
              <a:cs typeface="Calibri"/>
            </a:endParaRPr>
          </a:p>
          <a:p>
            <a:pPr marL="18415" marR="2232025" indent="-6350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service </a:t>
            </a:r>
            <a:r>
              <a:rPr dirty="0" sz="1600" spc="-10">
                <a:latin typeface="Calibri"/>
                <a:cs typeface="Calibri"/>
              </a:rPr>
              <a:t>values(2221,8881);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insert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values(2222,8882);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</a:t>
            </a:r>
            <a:endParaRPr sz="1600">
              <a:latin typeface="Calibri"/>
              <a:cs typeface="Calibri"/>
            </a:endParaRPr>
          </a:p>
          <a:p>
            <a:pPr algn="just" marL="18415" marR="2744470">
              <a:lnSpc>
                <a:spcPct val="110000"/>
              </a:lnSpc>
              <a:spcBef>
                <a:spcPts val="15"/>
              </a:spcBef>
            </a:pP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values(2223,8883);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values(2224,8884);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insert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into </a:t>
            </a:r>
            <a:r>
              <a:rPr dirty="0" sz="1600">
                <a:latin typeface="Calibri"/>
                <a:cs typeface="Calibri"/>
              </a:rPr>
              <a:t>service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values(2225,8885);</a:t>
            </a:r>
            <a:endParaRPr sz="1600">
              <a:latin typeface="Calibri"/>
              <a:cs typeface="Calibri"/>
            </a:endParaRPr>
          </a:p>
          <a:p>
            <a:pPr marL="12700" marR="4360545">
              <a:lnSpc>
                <a:spcPct val="220600"/>
              </a:lnSpc>
            </a:pPr>
            <a:r>
              <a:rPr dirty="0" sz="1600">
                <a:latin typeface="Calibri"/>
                <a:cs typeface="Calibri"/>
              </a:rPr>
              <a:t>drop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service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service;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905560" y="6165797"/>
            <a:ext cx="3361690" cy="0"/>
          </a:xfrm>
          <a:custGeom>
            <a:avLst/>
            <a:gdLst/>
            <a:ahLst/>
            <a:cxnLst/>
            <a:rect l="l" t="t" r="r" b="b"/>
            <a:pathLst>
              <a:path w="3361690" h="0">
                <a:moveTo>
                  <a:pt x="0" y="0"/>
                </a:moveTo>
                <a:lnTo>
                  <a:pt x="3361136" y="0"/>
                </a:lnTo>
              </a:path>
            </a:pathLst>
          </a:custGeom>
          <a:ln w="1358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92860" y="6538341"/>
            <a:ext cx="2383155" cy="2421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Joining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-&gt;</a:t>
            </a:r>
            <a:r>
              <a:rPr dirty="0" u="sng" sz="1600" spc="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equi-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200"/>
              </a:lnSpc>
              <a:spcBef>
                <a:spcPts val="5"/>
              </a:spcBef>
              <a:tabLst>
                <a:tab pos="469265" algn="l"/>
              </a:tabLst>
            </a:pPr>
            <a:r>
              <a:rPr dirty="0" sz="1600" spc="-25">
                <a:latin typeface="Calibri"/>
                <a:cs typeface="Calibri"/>
              </a:rPr>
              <a:t>1.</a:t>
            </a:r>
            <a:r>
              <a:rPr dirty="0" sz="1600">
                <a:latin typeface="Calibri"/>
                <a:cs typeface="Calibri"/>
              </a:rPr>
              <a:t>	select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reg.*,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com.email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vcreg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reg,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vcompany </a:t>
            </a:r>
            <a:r>
              <a:rPr dirty="0" sz="1600">
                <a:latin typeface="Calibri"/>
                <a:cs typeface="Calibri"/>
              </a:rPr>
              <a:t>com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reg.vcname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= </a:t>
            </a:r>
            <a:r>
              <a:rPr dirty="0" sz="1600" spc="-10">
                <a:latin typeface="Calibri"/>
                <a:cs typeface="Calibri"/>
              </a:rPr>
              <a:t>com.vcname;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624707" y="8321114"/>
            <a:ext cx="3237865" cy="0"/>
          </a:xfrm>
          <a:custGeom>
            <a:avLst/>
            <a:gdLst/>
            <a:ahLst/>
            <a:cxnLst/>
            <a:rect l="l" t="t" r="r" b="b"/>
            <a:pathLst>
              <a:path w="3237865" h="0">
                <a:moveTo>
                  <a:pt x="0" y="0"/>
                </a:moveTo>
                <a:lnTo>
                  <a:pt x="3237790" y="0"/>
                </a:lnTo>
              </a:path>
            </a:pathLst>
          </a:custGeom>
          <a:ln w="1358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92860" y="1136040"/>
            <a:ext cx="3792220" cy="755650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469265" algn="l"/>
              </a:tabLst>
            </a:pPr>
            <a:r>
              <a:rPr dirty="0" sz="1600" spc="-25">
                <a:latin typeface="Calibri"/>
                <a:cs typeface="Calibri"/>
              </a:rPr>
              <a:t>2.</a:t>
            </a:r>
            <a:r>
              <a:rPr dirty="0" sz="1600">
                <a:latin typeface="Calibri"/>
                <a:cs typeface="Calibri"/>
              </a:rPr>
              <a:t>	select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3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195"/>
              </a:spcBef>
            </a:pPr>
            <a:r>
              <a:rPr dirty="0" sz="1600" spc="-10">
                <a:latin typeface="Calibri"/>
                <a:cs typeface="Calibri"/>
              </a:rPr>
              <a:t>centerreg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,center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cr.cname=c.cname;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-&gt;</a:t>
            </a:r>
            <a:r>
              <a:rPr dirty="0" u="sng" sz="1600" spc="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outer-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join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600">
              <a:latin typeface="Calibri"/>
              <a:cs typeface="Calibri"/>
            </a:endParaRPr>
          </a:p>
          <a:p>
            <a:pPr marL="18415" marR="1074420" indent="-6350">
              <a:lnSpc>
                <a:spcPct val="110000"/>
              </a:lnSpc>
              <a:buAutoNum type="arabicPeriod"/>
              <a:tabLst>
                <a:tab pos="18415" algn="l"/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n,inject </a:t>
            </a:r>
            <a:r>
              <a:rPr dirty="0" sz="1600">
                <a:latin typeface="Calibri"/>
                <a:cs typeface="Calibri"/>
              </a:rPr>
              <a:t>i,patient</a:t>
            </a:r>
            <a:r>
              <a:rPr dirty="0" sz="1600" spc="-8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p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n.nid=i.nid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i.pid=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p.pid;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600">
              <a:latin typeface="Calibri"/>
              <a:cs typeface="Calibri"/>
            </a:endParaRPr>
          </a:p>
          <a:p>
            <a:pPr marL="18415" marR="1189355" indent="-6350">
              <a:lnSpc>
                <a:spcPct val="110300"/>
              </a:lnSpc>
              <a:buAutoNum type="arabicPeriod" startAt="2"/>
              <a:tabLst>
                <a:tab pos="18415" algn="l"/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3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e.*,p.pid,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p.pname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employee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e,register </a:t>
            </a:r>
            <a:r>
              <a:rPr dirty="0" sz="1600">
                <a:latin typeface="Calibri"/>
                <a:cs typeface="Calibri"/>
              </a:rPr>
              <a:t>i,patient</a:t>
            </a:r>
            <a:r>
              <a:rPr dirty="0" sz="1600" spc="-8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p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e.empid=i.empid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i.pid=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p.pid;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-&gt;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self-join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600">
              <a:latin typeface="Calibri"/>
              <a:cs typeface="Calibri"/>
            </a:endParaRPr>
          </a:p>
          <a:p>
            <a:pPr marL="18415" marR="1818005" indent="-6350">
              <a:lnSpc>
                <a:spcPct val="110600"/>
              </a:lnSpc>
              <a:spcBef>
                <a:spcPts val="5"/>
              </a:spcBef>
              <a:buAutoNum type="arabicPeriod"/>
              <a:tabLst>
                <a:tab pos="18415" algn="l"/>
                <a:tab pos="210820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3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 </a:t>
            </a:r>
            <a:r>
              <a:rPr dirty="0" sz="1600">
                <a:latin typeface="Calibri"/>
                <a:cs typeface="Calibri"/>
              </a:rPr>
              <a:t>p,patient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pa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p.pid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pa.pid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p.pname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like('Sh%');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-&gt;</a:t>
            </a:r>
            <a:r>
              <a:rPr dirty="0" u="sng" sz="1600" spc="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non-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equijoin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600">
              <a:latin typeface="Calibri"/>
              <a:cs typeface="Calibri"/>
            </a:endParaRPr>
          </a:p>
          <a:p>
            <a:pPr marL="18415" marR="1793875" indent="-6350">
              <a:lnSpc>
                <a:spcPct val="110000"/>
              </a:lnSpc>
              <a:buAutoNum type="arabicPeriod"/>
              <a:tabLst>
                <a:tab pos="18415" algn="l"/>
                <a:tab pos="210820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3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 </a:t>
            </a:r>
            <a:r>
              <a:rPr dirty="0" sz="1600" spc="-25">
                <a:latin typeface="Calibri"/>
                <a:cs typeface="Calibri"/>
              </a:rPr>
              <a:t>v,vbatchno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vb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v.batchno=vb.batchno(+);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190"/>
              </a:spcBef>
            </a:pPr>
            <a:r>
              <a:rPr dirty="0" sz="1600">
                <a:latin typeface="Calibri"/>
                <a:cs typeface="Calibri"/>
              </a:rPr>
              <a:t>-</a:t>
            </a:r>
            <a:r>
              <a:rPr dirty="0" sz="1600" spc="-50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892810"/>
            <a:ext cx="5978525" cy="80683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Sub-Query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inject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nid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=(select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nid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nurse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nid=8881);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AutoNum type="arabicPeriod" startAt="2"/>
              <a:tabLst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3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vaccine</a:t>
            </a:r>
            <a:endParaRPr sz="1600">
              <a:latin typeface="Calibri"/>
              <a:cs typeface="Calibri"/>
            </a:endParaRPr>
          </a:p>
          <a:p>
            <a:pPr marL="18415" marR="2813050" indent="-6350">
              <a:lnSpc>
                <a:spcPts val="212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=(select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 </a:t>
            </a:r>
            <a:r>
              <a:rPr dirty="0" sz="1600" spc="-10">
                <a:latin typeface="Calibri"/>
                <a:cs typeface="Calibri"/>
              </a:rPr>
              <a:t>vbatchno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batchno='f12kd5');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600">
              <a:latin typeface="Calibri"/>
              <a:cs typeface="Calibri"/>
            </a:endParaRPr>
          </a:p>
          <a:p>
            <a:pPr marL="18415" marR="3587115" indent="-6350">
              <a:lnSpc>
                <a:spcPct val="110000"/>
              </a:lnSpc>
              <a:spcBef>
                <a:spcPts val="5"/>
              </a:spcBef>
              <a:buAutoNum type="arabicPeriod" startAt="3"/>
              <a:tabLst>
                <a:tab pos="18415" algn="l"/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 </a:t>
            </a: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cname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&gt;ALL(select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190"/>
              </a:spcBef>
            </a:pPr>
            <a:r>
              <a:rPr dirty="0" sz="1600">
                <a:latin typeface="Calibri"/>
                <a:cs typeface="Calibri"/>
              </a:rPr>
              <a:t>cname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</a:t>
            </a:r>
            <a:endParaRPr sz="1600">
              <a:latin typeface="Calibri"/>
              <a:cs typeface="Calibri"/>
            </a:endParaRPr>
          </a:p>
          <a:p>
            <a:pPr marL="18415" marR="3756025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centerregno=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2222)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cname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like('K%');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>
              <a:latin typeface="Calibri"/>
              <a:cs typeface="Calibri"/>
            </a:endParaRPr>
          </a:p>
          <a:p>
            <a:pPr marL="18415" marR="3600450" indent="-6350">
              <a:lnSpc>
                <a:spcPct val="110200"/>
              </a:lnSpc>
              <a:buAutoNum type="arabicPeriod" startAt="4"/>
              <a:tabLst>
                <a:tab pos="18415" algn="l"/>
                <a:tab pos="469265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3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patient </a:t>
            </a: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IN(select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 </a:t>
            </a:r>
            <a:r>
              <a:rPr dirty="0" sz="1600">
                <a:latin typeface="Calibri"/>
                <a:cs typeface="Calibri"/>
              </a:rPr>
              <a:t>patient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&lt;&gt;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4444)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pname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like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('S%');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-&gt;</a:t>
            </a:r>
            <a:r>
              <a:rPr dirty="0" u="sng" sz="16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contraint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600">
              <a:latin typeface="Calibri"/>
              <a:cs typeface="Calibri"/>
            </a:endParaRPr>
          </a:p>
          <a:p>
            <a:pPr marL="210820" indent="-198120">
              <a:lnSpc>
                <a:spcPct val="100000"/>
              </a:lnSpc>
              <a:buAutoNum type="arabicPeriod"/>
              <a:tabLst>
                <a:tab pos="210820" algn="l"/>
              </a:tabLst>
            </a:pPr>
            <a:r>
              <a:rPr dirty="0" sz="1600">
                <a:latin typeface="Calibri"/>
                <a:cs typeface="Calibri"/>
              </a:rPr>
              <a:t>alter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kcl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unique(vname);</a:t>
            </a:r>
            <a:endParaRPr sz="1600">
              <a:latin typeface="Calibri"/>
              <a:cs typeface="Calibri"/>
            </a:endParaRPr>
          </a:p>
          <a:p>
            <a:pPr marL="210820" indent="-198120">
              <a:lnSpc>
                <a:spcPct val="100000"/>
              </a:lnSpc>
              <a:spcBef>
                <a:spcPts val="210"/>
              </a:spcBef>
              <a:buAutoNum type="arabicPeriod"/>
              <a:tabLst>
                <a:tab pos="210820" algn="l"/>
              </a:tabLst>
            </a:pPr>
            <a:r>
              <a:rPr dirty="0" sz="1600">
                <a:latin typeface="Calibri"/>
                <a:cs typeface="Calibri"/>
              </a:rPr>
              <a:t>alter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table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modify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not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null;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100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-select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constraint_name,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column_name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user_cons_columns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where </a:t>
            </a:r>
            <a:r>
              <a:rPr dirty="0" sz="1600">
                <a:latin typeface="Calibri"/>
                <a:cs typeface="Calibri"/>
              </a:rPr>
              <a:t>table_name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'VACCINE';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-&gt;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View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1161034"/>
            <a:ext cx="5066030" cy="5382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8910" indent="-165100">
              <a:lnSpc>
                <a:spcPct val="100000"/>
              </a:lnSpc>
              <a:spcBef>
                <a:spcPts val="95"/>
              </a:spcBef>
              <a:buSzPct val="96875"/>
              <a:buAutoNum type="arabicPeriod"/>
              <a:tabLst>
                <a:tab pos="168910" algn="l"/>
              </a:tabLst>
            </a:pP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Simple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View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AutoNum type="arabicPeriod"/>
            </a:pPr>
            <a:endParaRPr sz="1600">
              <a:latin typeface="Calibri"/>
              <a:cs typeface="Calibri"/>
            </a:endParaRPr>
          </a:p>
          <a:p>
            <a:pPr marL="18415" marR="3013075" indent="-6350">
              <a:lnSpc>
                <a:spcPct val="1103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view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VacView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AS </a:t>
            </a: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code,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vname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 </a:t>
            </a:r>
            <a:r>
              <a:rPr dirty="0" sz="1600" spc="-10">
                <a:latin typeface="Calibri"/>
                <a:cs typeface="Calibri"/>
              </a:rPr>
              <a:t>vaccine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latin typeface="Calibri"/>
                <a:cs typeface="Calibri"/>
              </a:rPr>
              <a:t>where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'qq234a';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*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VacView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600">
              <a:latin typeface="Calibri"/>
              <a:cs typeface="Calibri"/>
            </a:endParaRPr>
          </a:p>
          <a:p>
            <a:pPr marL="168910" indent="-165100">
              <a:lnSpc>
                <a:spcPct val="100000"/>
              </a:lnSpc>
              <a:buSzPct val="96875"/>
              <a:buAutoNum type="arabicPeriod" startAt="2"/>
              <a:tabLst>
                <a:tab pos="168910" algn="l"/>
              </a:tabLst>
            </a:pPr>
            <a:r>
              <a:rPr dirty="0" u="sng" sz="1600" spc="-4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Complex</a:t>
            </a:r>
            <a:r>
              <a:rPr dirty="0" u="sng" sz="1600" spc="-4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View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create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view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EXPView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vname,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MAX(expdate)</a:t>
            </a:r>
            <a:r>
              <a:rPr dirty="0" sz="1600" spc="-35">
                <a:latin typeface="Calibri"/>
                <a:cs typeface="Calibri"/>
              </a:rPr>
              <a:t> MAXEXP,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MIN(expdate)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MINEXP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vaccine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vc,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vbatchno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vno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where</a:t>
            </a:r>
            <a:endParaRPr sz="1600">
              <a:latin typeface="Calibri"/>
              <a:cs typeface="Calibri"/>
            </a:endParaRPr>
          </a:p>
          <a:p>
            <a:pPr marL="18415" marR="2143125">
              <a:lnSpc>
                <a:spcPct val="110000"/>
              </a:lnSpc>
              <a:spcBef>
                <a:spcPts val="15"/>
              </a:spcBef>
            </a:pPr>
            <a:r>
              <a:rPr dirty="0" sz="1600" spc="-10">
                <a:latin typeface="Calibri"/>
                <a:cs typeface="Calibri"/>
              </a:rPr>
              <a:t>vc.batchno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vno.batchno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group</a:t>
            </a:r>
            <a:r>
              <a:rPr dirty="0" sz="1600" spc="-25">
                <a:latin typeface="Calibri"/>
                <a:cs typeface="Calibri"/>
              </a:rPr>
              <a:t> by </a:t>
            </a:r>
            <a:r>
              <a:rPr dirty="0" sz="1600" spc="-10">
                <a:latin typeface="Calibri"/>
                <a:cs typeface="Calibri"/>
              </a:rPr>
              <a:t>vname;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600">
              <a:latin typeface="Calibri"/>
              <a:cs typeface="Calibri"/>
            </a:endParaRPr>
          </a:p>
          <a:p>
            <a:pPr marL="18415" marR="3971925" indent="-6350">
              <a:lnSpc>
                <a:spcPct val="110600"/>
              </a:lnSpc>
            </a:pPr>
            <a:r>
              <a:rPr dirty="0" sz="1600">
                <a:latin typeface="Calibri"/>
                <a:cs typeface="Calibri"/>
              </a:rPr>
              <a:t>select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*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 </a:t>
            </a:r>
            <a:r>
              <a:rPr dirty="0" sz="1600" spc="-10">
                <a:latin typeface="Calibri"/>
                <a:cs typeface="Calibri"/>
              </a:rPr>
              <a:t>EXPView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7432" y="1672488"/>
            <a:ext cx="679640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marR="5080" indent="-241300">
              <a:lnSpc>
                <a:spcPct val="1094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4-</a:t>
            </a:r>
            <a:r>
              <a:rPr dirty="0" sz="1400" spc="405" b="1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Normaliazation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Database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Functional</a:t>
            </a:r>
            <a:r>
              <a:rPr dirty="0" u="sng" sz="16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Dependencies(Normalization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53160" y="3764407"/>
            <a:ext cx="5128895" cy="526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MANUFACTURE</a:t>
            </a:r>
            <a:endParaRPr sz="1600">
              <a:latin typeface="Calibri"/>
              <a:cs typeface="Calibri"/>
            </a:endParaRPr>
          </a:p>
          <a:p>
            <a:pPr marL="152400" marR="119380">
              <a:lnSpc>
                <a:spcPct val="170600"/>
              </a:lnSpc>
              <a:spcBef>
                <a:spcPts val="1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sz="1600" spc="-10">
                <a:latin typeface="Calibri"/>
                <a:cs typeface="Calibri"/>
              </a:rPr>
              <a:t>vcname,email,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vcregno,</a:t>
            </a:r>
            <a:r>
              <a:rPr dirty="0" sz="1600">
                <a:latin typeface="Calibri"/>
                <a:cs typeface="Calibri"/>
              </a:rPr>
              <a:t> name</a:t>
            </a:r>
            <a:r>
              <a:rPr dirty="0" sz="1600" spc="-10">
                <a:latin typeface="Calibri"/>
                <a:cs typeface="Calibri"/>
              </a:rPr>
              <a:t> 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code,</a:t>
            </a:r>
            <a:r>
              <a:rPr dirty="0" sz="1600" spc="-10">
                <a:latin typeface="Calibri"/>
                <a:cs typeface="Calibri"/>
              </a:rPr>
              <a:t>expdate,batchno,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sz="1600" spc="-4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vcname,email,expdate,batchno</a:t>
            </a:r>
            <a:endParaRPr sz="1600">
              <a:latin typeface="Calibri"/>
              <a:cs typeface="Calibri"/>
            </a:endParaRPr>
          </a:p>
          <a:p>
            <a:pPr marL="152400">
              <a:lnSpc>
                <a:spcPct val="100000"/>
              </a:lnSpc>
              <a:spcBef>
                <a:spcPts val="137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2NF:</a:t>
            </a:r>
            <a:r>
              <a:rPr dirty="0" sz="1600" spc="-4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,vcname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,email</a:t>
            </a:r>
            <a:endParaRPr sz="1600">
              <a:latin typeface="Calibri"/>
              <a:cs typeface="Calibri"/>
            </a:endParaRPr>
          </a:p>
          <a:p>
            <a:pPr marL="618490" marR="1814195" indent="-9525">
              <a:lnSpc>
                <a:spcPct val="178700"/>
              </a:lnSpc>
              <a:spcBef>
                <a:spcPts val="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,name,expdate,batchno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5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r>
              <a:rPr dirty="0" sz="1600" spc="-1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610870" marR="2853055" indent="-459105">
              <a:lnSpc>
                <a:spcPct val="177500"/>
              </a:lnSpc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3NF:</a:t>
            </a:r>
            <a:r>
              <a:rPr dirty="0" sz="1600" spc="-5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8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vcname 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vcname</a:t>
            </a:r>
            <a:r>
              <a:rPr dirty="0" sz="1600" spc="-10">
                <a:latin typeface="Calibri"/>
                <a:cs typeface="Calibri"/>
              </a:rPr>
              <a:t>,email,</a:t>
            </a:r>
            <a:endParaRPr sz="1600">
              <a:latin typeface="Calibri"/>
              <a:cs typeface="Calibri"/>
            </a:endParaRPr>
          </a:p>
          <a:p>
            <a:pPr marL="615315" marR="2499995" indent="-1905">
              <a:lnSpc>
                <a:spcPct val="178700"/>
              </a:lnSpc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,name,batchno,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4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th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batchno</a:t>
            </a:r>
            <a:r>
              <a:rPr dirty="0" sz="1600" spc="-10">
                <a:latin typeface="Calibri"/>
                <a:cs typeface="Calibri"/>
              </a:rPr>
              <a:t>,expdate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5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th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4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r>
              <a:rPr dirty="0" sz="1600" spc="-1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5"/>
              </a:spcBef>
            </a:pPr>
            <a:endParaRPr sz="1600">
              <a:latin typeface="Calibri"/>
              <a:cs typeface="Calibri"/>
            </a:endParaRPr>
          </a:p>
          <a:p>
            <a:pPr marL="152400">
              <a:lnSpc>
                <a:spcPct val="100000"/>
              </a:lnSpc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DISTRIBUTION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9660" y="870864"/>
            <a:ext cx="7272655" cy="802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1615" marR="182880" indent="-6350">
              <a:lnSpc>
                <a:spcPct val="108800"/>
              </a:lnSpc>
              <a:spcBef>
                <a:spcPts val="10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sz="1600" spc="36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,name,expdate,batchno,centrename,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10">
                <a:latin typeface="Calibri"/>
                <a:cs typeface="Calibri"/>
              </a:rPr>
              <a:t>,phonenumber,address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u="sng" sz="1600" spc="3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3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name,</a:t>
            </a:r>
            <a:r>
              <a:rPr dirty="0" sz="1600" spc="3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expdate,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batchno,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centrename</a:t>
            </a:r>
            <a:endParaRPr sz="1600">
              <a:latin typeface="Calibri"/>
              <a:cs typeface="Calibri"/>
            </a:endParaRPr>
          </a:p>
          <a:p>
            <a:pPr marL="221615">
              <a:lnSpc>
                <a:spcPct val="100000"/>
              </a:lnSpc>
              <a:spcBef>
                <a:spcPts val="180"/>
              </a:spcBef>
            </a:pPr>
            <a:r>
              <a:rPr dirty="0" sz="1600" spc="-10">
                <a:latin typeface="Calibri"/>
                <a:cs typeface="Calibri"/>
              </a:rPr>
              <a:t>,address</a:t>
            </a:r>
            <a:endParaRPr sz="16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39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2NF:1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,name,batchno</a:t>
            </a:r>
            <a:endParaRPr sz="1600">
              <a:latin typeface="Calibri"/>
              <a:cs typeface="Calibri"/>
            </a:endParaRPr>
          </a:p>
          <a:p>
            <a:pPr marL="683260" marR="2149475" indent="-1905">
              <a:lnSpc>
                <a:spcPct val="177500"/>
              </a:lnSpc>
              <a:spcBef>
                <a:spcPts val="2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10">
                <a:latin typeface="Calibri"/>
                <a:cs typeface="Calibri"/>
              </a:rPr>
              <a:t>,centrename,address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>
              <a:latin typeface="Calibri"/>
              <a:cs typeface="Calibri"/>
            </a:endParaRPr>
          </a:p>
          <a:p>
            <a:pPr marL="678815" marR="4636135" indent="-463550">
              <a:lnSpc>
                <a:spcPct val="178800"/>
              </a:lnSpc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3NF:1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name,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batchno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batchno</a:t>
            </a:r>
            <a:r>
              <a:rPr dirty="0" sz="1600" spc="-10">
                <a:latin typeface="Calibri"/>
                <a:cs typeface="Calibri"/>
              </a:rPr>
              <a:t>,expdate</a:t>
            </a:r>
            <a:endParaRPr sz="1600">
              <a:latin typeface="Calibri"/>
              <a:cs typeface="Calibri"/>
            </a:endParaRPr>
          </a:p>
          <a:p>
            <a:pPr marL="675640" marR="2817495" indent="5715">
              <a:lnSpc>
                <a:spcPct val="177500"/>
              </a:lnSpc>
              <a:spcBef>
                <a:spcPts val="2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centrename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4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th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2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centrename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address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6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WORKFOR:</a:t>
            </a:r>
            <a:endParaRPr sz="16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38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sz="1600" spc="28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2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ename,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ephonenumber,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centrename,</a:t>
            </a:r>
            <a:r>
              <a:rPr dirty="0" sz="1600" spc="300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cphonenumber</a:t>
            </a:r>
            <a:endParaRPr sz="1600">
              <a:latin typeface="Calibri"/>
              <a:cs typeface="Calibri"/>
            </a:endParaRPr>
          </a:p>
          <a:p>
            <a:pPr marL="221615">
              <a:lnSpc>
                <a:spcPct val="100000"/>
              </a:lnSpc>
              <a:spcBef>
                <a:spcPts val="170"/>
              </a:spcBef>
            </a:pPr>
            <a:r>
              <a:rPr dirty="0" sz="1600" spc="-10">
                <a:latin typeface="Calibri"/>
                <a:cs typeface="Calibri"/>
              </a:rPr>
              <a:t>,address</a:t>
            </a:r>
            <a:endParaRPr sz="1600">
              <a:latin typeface="Calibri"/>
              <a:cs typeface="Calibri"/>
            </a:endParaRPr>
          </a:p>
          <a:p>
            <a:pPr marL="221615" marR="521334" indent="-6350">
              <a:lnSpc>
                <a:spcPct val="109400"/>
              </a:lnSpc>
              <a:spcBef>
                <a:spcPts val="120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20">
                <a:latin typeface="Calibri"/>
                <a:cs typeface="Calibri"/>
              </a:rPr>
              <a:t>,ename,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centrename, address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6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2NF:1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ephonenumber</a:t>
            </a:r>
            <a:r>
              <a:rPr dirty="0" sz="1600" spc="-10">
                <a:latin typeface="Calibri"/>
                <a:cs typeface="Calibri"/>
              </a:rPr>
              <a:t>,ename</a:t>
            </a:r>
            <a:endParaRPr sz="1600">
              <a:latin typeface="Calibri"/>
              <a:cs typeface="Calibri"/>
            </a:endParaRPr>
          </a:p>
          <a:p>
            <a:pPr marL="677545" marR="2061845" indent="1270">
              <a:lnSpc>
                <a:spcPts val="3429"/>
              </a:lnSpc>
              <a:spcBef>
                <a:spcPts val="34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centrename,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address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7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1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12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3NF:1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ename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7760" y="892810"/>
            <a:ext cx="5525770" cy="794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389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centrename</a:t>
            </a:r>
            <a:endParaRPr sz="1600">
              <a:latin typeface="Calibri"/>
              <a:cs typeface="Calibri"/>
            </a:endParaRPr>
          </a:p>
          <a:p>
            <a:pPr marL="639445" marR="2873375">
              <a:lnSpc>
                <a:spcPct val="177500"/>
              </a:lnSpc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centrename</a:t>
            </a:r>
            <a:r>
              <a:rPr dirty="0" sz="1600" spc="-10">
                <a:latin typeface="Calibri"/>
                <a:cs typeface="Calibri"/>
              </a:rPr>
              <a:t>,address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4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th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0"/>
              </a:spcBef>
            </a:pPr>
            <a:endParaRPr sz="16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REGISTER:</a:t>
            </a:r>
            <a:endParaRPr sz="1600">
              <a:latin typeface="Calibri"/>
              <a:cs typeface="Calibri"/>
            </a:endParaRPr>
          </a:p>
          <a:p>
            <a:pPr marL="177800" marR="156210">
              <a:lnSpc>
                <a:spcPts val="3290"/>
              </a:lnSpc>
              <a:spcBef>
                <a:spcPts val="34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sz="1600">
                <a:latin typeface="Calibri"/>
                <a:cs typeface="Calibri"/>
              </a:rPr>
              <a:t>pname,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pphonenumber,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 spc="-10">
                <a:latin typeface="Calibri"/>
                <a:cs typeface="Calibri"/>
              </a:rPr>
              <a:t>,ename,ephonnumber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ephonnumber</a:t>
            </a:r>
            <a:r>
              <a:rPr dirty="0" sz="1600" spc="-10">
                <a:latin typeface="Calibri"/>
                <a:cs typeface="Calibri"/>
              </a:rPr>
              <a:t>,pname,ename</a:t>
            </a:r>
            <a:endParaRPr sz="16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  <a:spcBef>
                <a:spcPts val="115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2NF:1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10">
                <a:latin typeface="Calibri"/>
                <a:cs typeface="Calibri"/>
              </a:rPr>
              <a:t>,name</a:t>
            </a:r>
            <a:endParaRPr sz="1600">
              <a:latin typeface="Calibri"/>
              <a:cs typeface="Calibri"/>
            </a:endParaRPr>
          </a:p>
          <a:p>
            <a:pPr marL="177800" marR="2132330" indent="459740">
              <a:lnSpc>
                <a:spcPts val="3420"/>
              </a:lnSpc>
              <a:spcBef>
                <a:spcPts val="35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ephonnumber</a:t>
            </a:r>
            <a:r>
              <a:rPr dirty="0" sz="1600" spc="-10">
                <a:latin typeface="Calibri"/>
                <a:cs typeface="Calibri"/>
              </a:rPr>
              <a:t>,ename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3NF:1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5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8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 spc="-2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639445">
              <a:lnSpc>
                <a:spcPct val="100000"/>
              </a:lnSpc>
              <a:spcBef>
                <a:spcPts val="112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10">
                <a:latin typeface="Calibri"/>
                <a:cs typeface="Calibri"/>
              </a:rPr>
              <a:t>,pname</a:t>
            </a:r>
            <a:endParaRPr sz="1600">
              <a:latin typeface="Calibri"/>
              <a:cs typeface="Calibri"/>
            </a:endParaRPr>
          </a:p>
          <a:p>
            <a:pPr marL="639445">
              <a:lnSpc>
                <a:spcPct val="100000"/>
              </a:lnSpc>
              <a:spcBef>
                <a:spcPts val="149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6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ephonnumber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10">
                <a:latin typeface="Calibri"/>
                <a:cs typeface="Calibri"/>
              </a:rPr>
              <a:t> ename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6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INJECT:</a:t>
            </a:r>
            <a:endParaRPr sz="1600">
              <a:latin typeface="Calibri"/>
              <a:cs typeface="Calibri"/>
            </a:endParaRPr>
          </a:p>
          <a:p>
            <a:pPr marL="177800" marR="216535">
              <a:lnSpc>
                <a:spcPct val="170600"/>
              </a:lnSpc>
              <a:spcBef>
                <a:spcPts val="1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sz="1600" spc="-15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pname,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pphonenumber,</a:t>
            </a:r>
            <a:r>
              <a:rPr dirty="0" sz="1600" spc="-10">
                <a:latin typeface="Calibri"/>
                <a:cs typeface="Calibri"/>
              </a:rPr>
              <a:t> nname,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 spc="-10">
                <a:latin typeface="Calibri"/>
                <a:cs typeface="Calibri"/>
              </a:rPr>
              <a:t>,nphonenumber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nphonenumber</a:t>
            </a:r>
            <a:r>
              <a:rPr dirty="0" sz="1600" spc="-10">
                <a:latin typeface="Calibri"/>
                <a:cs typeface="Calibri"/>
              </a:rPr>
              <a:t>,nname</a:t>
            </a:r>
            <a:endParaRPr sz="16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  <a:spcBef>
                <a:spcPts val="149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2NF:1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endParaRPr sz="1600">
              <a:latin typeface="Calibri"/>
              <a:cs typeface="Calibri"/>
            </a:endParaRPr>
          </a:p>
          <a:p>
            <a:pPr marL="640715" marR="2258695" indent="-1905">
              <a:lnSpc>
                <a:spcPct val="177500"/>
              </a:lnSpc>
              <a:spcBef>
                <a:spcPts val="1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10">
                <a:latin typeface="Calibri"/>
                <a:cs typeface="Calibri"/>
              </a:rPr>
              <a:t>,pname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nname</a:t>
            </a:r>
            <a:endParaRPr sz="16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  <a:spcBef>
                <a:spcPts val="1485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3NF:1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16482" y="892810"/>
            <a:ext cx="2745740" cy="701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pname</a:t>
            </a:r>
            <a:endParaRPr sz="16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149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nname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2860" y="1310386"/>
            <a:ext cx="7537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spc="-1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SERVICE: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92860" y="1707540"/>
            <a:ext cx="1467485" cy="55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6350">
              <a:lnSpc>
                <a:spcPct val="108800"/>
              </a:lnSpc>
              <a:spcBef>
                <a:spcPts val="100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UNF:</a:t>
            </a:r>
            <a:r>
              <a:rPr dirty="0" u="sng" sz="1600" spc="1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2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nname </a:t>
            </a:r>
            <a:r>
              <a:rPr dirty="0" sz="1600" spc="-10">
                <a:latin typeface="Calibri"/>
                <a:cs typeface="Calibri"/>
              </a:rPr>
              <a:t>address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28953" y="1729486"/>
            <a:ext cx="5158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,nphonenumber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,centrename,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u="sng" sz="1600" spc="9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,cphonenumber,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78560" y="2410714"/>
            <a:ext cx="6807200" cy="33039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1NF: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10">
                <a:latin typeface="Calibri"/>
                <a:cs typeface="Calibri"/>
              </a:rPr>
              <a:t> cname,address,nname</a:t>
            </a:r>
            <a:endParaRPr sz="16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50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2NF:1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nphonenumber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nname</a:t>
            </a:r>
            <a:endParaRPr sz="1600">
              <a:latin typeface="Calibri"/>
              <a:cs typeface="Calibri"/>
            </a:endParaRPr>
          </a:p>
          <a:p>
            <a:pPr marL="589915" marR="2021839" indent="-1905">
              <a:lnSpc>
                <a:spcPct val="177500"/>
              </a:lnSpc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cname, </a:t>
            </a:r>
            <a:r>
              <a:rPr dirty="0" sz="1600" spc="-10">
                <a:latin typeface="Calibri"/>
                <a:cs typeface="Calibri"/>
              </a:rPr>
              <a:t>address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endParaRPr sz="16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490"/>
              </a:spcBef>
            </a:pP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3NF:1</a:t>
            </a:r>
            <a:r>
              <a:rPr dirty="0" baseline="26455" sz="1575" spc="-15">
                <a:solidFill>
                  <a:srgbClr val="2E5395"/>
                </a:solidFill>
                <a:latin typeface="Calibri"/>
                <a:cs typeface="Calibri"/>
              </a:rPr>
              <a:t>st</a:t>
            </a:r>
            <a:r>
              <a:rPr dirty="0" sz="1600" spc="-1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nphonenumber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nname</a:t>
            </a:r>
            <a:endParaRPr sz="1600">
              <a:latin typeface="Calibri"/>
              <a:cs typeface="Calibri"/>
            </a:endParaRPr>
          </a:p>
          <a:p>
            <a:pPr marL="588645" marR="2703830" indent="2540">
              <a:lnSpc>
                <a:spcPct val="177500"/>
              </a:lnSpc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2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nd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cphonenumber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cname, 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3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rd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sz="1600" spc="-3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cname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address</a:t>
            </a:r>
            <a:endParaRPr sz="1600">
              <a:latin typeface="Calibri"/>
              <a:cs typeface="Calibri"/>
            </a:endParaRPr>
          </a:p>
          <a:p>
            <a:pPr marL="589915">
              <a:lnSpc>
                <a:spcPct val="100000"/>
              </a:lnSpc>
              <a:spcBef>
                <a:spcPts val="1515"/>
              </a:spcBef>
            </a:pP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4</a:t>
            </a:r>
            <a:r>
              <a:rPr dirty="0" baseline="26455" sz="1575">
                <a:solidFill>
                  <a:srgbClr val="2E5395"/>
                </a:solidFill>
                <a:latin typeface="Calibri"/>
                <a:cs typeface="Calibri"/>
              </a:rPr>
              <a:t>th</a:t>
            </a:r>
            <a:r>
              <a:rPr dirty="0" sz="1600">
                <a:solidFill>
                  <a:srgbClr val="2E5395"/>
                </a:solidFill>
                <a:latin typeface="Calibri"/>
                <a:cs typeface="Calibri"/>
              </a:rPr>
              <a:t>: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centreregnno</a:t>
            </a:r>
            <a:r>
              <a:rPr dirty="0" sz="1600" spc="-20">
                <a:latin typeface="Calibri"/>
                <a:cs typeface="Calibri"/>
              </a:rPr>
              <a:t>,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92860" y="6358509"/>
            <a:ext cx="2682875" cy="2474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FINAL</a:t>
            </a:r>
            <a:r>
              <a:rPr dirty="0" u="sng" sz="1600" spc="-6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solidFill>
                  <a:srgbClr val="2E5395"/>
                </a:solidFill>
                <a:uFill>
                  <a:solidFill>
                    <a:srgbClr val="2E5395"/>
                  </a:solidFill>
                </a:uFill>
                <a:latin typeface="Calibri"/>
                <a:cs typeface="Calibri"/>
              </a:rPr>
              <a:t>TABLE-</a:t>
            </a:r>
            <a:r>
              <a:rPr dirty="0" sz="1600" spc="-50">
                <a:solidFill>
                  <a:srgbClr val="2E5395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2E5395"/>
                </a:solidFill>
                <a:latin typeface="Calibri"/>
                <a:cs typeface="Calibri"/>
              </a:rPr>
              <a:t>1.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620"/>
              </a:spcBef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r>
              <a:rPr dirty="0" sz="1600" spc="-10">
                <a:latin typeface="Calibri"/>
                <a:cs typeface="Calibri"/>
              </a:rPr>
              <a:t>,vcname</a:t>
            </a:r>
            <a:endParaRPr sz="1600">
              <a:latin typeface="Calibri"/>
              <a:cs typeface="Calibri"/>
            </a:endParaRPr>
          </a:p>
          <a:p>
            <a:pPr marL="935990" indent="-685800">
              <a:lnSpc>
                <a:spcPct val="100000"/>
              </a:lnSpc>
              <a:spcBef>
                <a:spcPts val="1610"/>
              </a:spcBef>
              <a:buClr>
                <a:srgbClr val="2E5395"/>
              </a:buClr>
              <a:buAutoNum type="arabicPeriod" startAt="2"/>
              <a:tabLst>
                <a:tab pos="935990" algn="l"/>
              </a:tabLst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vcname</a:t>
            </a:r>
            <a:r>
              <a:rPr dirty="0" sz="1600" spc="-10">
                <a:latin typeface="Calibri"/>
                <a:cs typeface="Calibri"/>
              </a:rPr>
              <a:t>,email</a:t>
            </a:r>
            <a:endParaRPr sz="1600">
              <a:latin typeface="Calibri"/>
              <a:cs typeface="Calibri"/>
            </a:endParaRPr>
          </a:p>
          <a:p>
            <a:pPr marL="935990" indent="-685800">
              <a:lnSpc>
                <a:spcPct val="100000"/>
              </a:lnSpc>
              <a:spcBef>
                <a:spcPts val="1510"/>
              </a:spcBef>
              <a:buClr>
                <a:srgbClr val="2E5395"/>
              </a:buClr>
              <a:buAutoNum type="arabicPeriod" startAt="2"/>
              <a:tabLst>
                <a:tab pos="935990" algn="l"/>
              </a:tabLst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,vname,batchno</a:t>
            </a:r>
            <a:endParaRPr sz="1600">
              <a:latin typeface="Calibri"/>
              <a:cs typeface="Calibri"/>
            </a:endParaRPr>
          </a:p>
          <a:p>
            <a:pPr marL="935990" indent="-685800">
              <a:lnSpc>
                <a:spcPct val="100000"/>
              </a:lnSpc>
              <a:spcBef>
                <a:spcPts val="1515"/>
              </a:spcBef>
              <a:buClr>
                <a:srgbClr val="2E5395"/>
              </a:buClr>
              <a:buAutoNum type="arabicPeriod" startAt="2"/>
              <a:tabLst>
                <a:tab pos="935990" algn="l"/>
              </a:tabLst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batchno</a:t>
            </a:r>
            <a:r>
              <a:rPr dirty="0" sz="1600" spc="-10">
                <a:latin typeface="Calibri"/>
                <a:cs typeface="Calibri"/>
              </a:rPr>
              <a:t>,expdate</a:t>
            </a:r>
            <a:endParaRPr sz="1600">
              <a:latin typeface="Calibri"/>
              <a:cs typeface="Calibri"/>
            </a:endParaRPr>
          </a:p>
          <a:p>
            <a:pPr marL="935990" indent="-685800">
              <a:lnSpc>
                <a:spcPct val="100000"/>
              </a:lnSpc>
              <a:spcBef>
                <a:spcPts val="1510"/>
              </a:spcBef>
              <a:buClr>
                <a:srgbClr val="2E5395"/>
              </a:buClr>
              <a:buAutoNum type="arabicPeriod" startAt="2"/>
              <a:tabLst>
                <a:tab pos="935990" algn="l"/>
              </a:tabLst>
            </a:pP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vcregno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NAZMUL HASAN EMON</dc:creator>
  <dcterms:created xsi:type="dcterms:W3CDTF">2025-02-11T09:34:21Z</dcterms:created>
  <dcterms:modified xsi:type="dcterms:W3CDTF">2025-02-11T09:34:21Z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2025-02-11T00:00:00Z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2025-02-11T00:00:00Z</vt:filetime>
  </property>
  <property fmtid="{D5CDD505-2E9C-101B-9397-08002B2CF9AE}" pid="5" name="Producer">
    <vt:lpwstr>3-Heights(TM) PDF Security Shell 4.8.25.2 (http://www.pdf-tools.com)</vt:lpwstr>
  </property>
</Properties>
</file>